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5335250" cy="10477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presProps" Target="presProps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hyperlink" Target="http://www.sxsfxx.net" TargetMode="Externa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4" Type="http://schemas.openxmlformats.org/officeDocument/2006/relationships/image" Target="../media/image21.jpeg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4" Type="http://schemas.openxmlformats.org/officeDocument/2006/relationships/image" Target="../media/image37.jpeg"/><Relationship Id="rId13" Type="http://schemas.openxmlformats.org/officeDocument/2006/relationships/image" Target="../media/image36.jpeg"/><Relationship Id="rId12" Type="http://schemas.openxmlformats.org/officeDocument/2006/relationships/image" Target="../media/image35.jpeg"/><Relationship Id="rId11" Type="http://schemas.openxmlformats.org/officeDocument/2006/relationships/image" Target="../media/image34.jpeg"/><Relationship Id="rId10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jpeg"/><Relationship Id="rId8" Type="http://schemas.openxmlformats.org/officeDocument/2006/relationships/image" Target="../media/image49.jpeg"/><Relationship Id="rId7" Type="http://schemas.openxmlformats.org/officeDocument/2006/relationships/image" Target="../media/image48.jpe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3" Type="http://schemas.openxmlformats.org/officeDocument/2006/relationships/image" Target="../media/image54.jpeg"/><Relationship Id="rId12" Type="http://schemas.openxmlformats.org/officeDocument/2006/relationships/image" Target="../media/image53.jpeg"/><Relationship Id="rId11" Type="http://schemas.openxmlformats.org/officeDocument/2006/relationships/image" Target="../media/image52.png"/><Relationship Id="rId10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70845" y="2552737"/>
            <a:ext cx="7658116" cy="450207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539800" y="3835393"/>
            <a:ext cx="3238498" cy="3079756"/>
            <a:chOff x="0" y="0"/>
            <a:chExt cx="3238498" cy="307975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238498" cy="3079756"/>
            </a:xfrm>
            <a:prstGeom prst="rect">
              <a:avLst/>
            </a:prstGeom>
          </p:spPr>
        </p:pic>
        <p:sp>
          <p:nvSpPr>
            <p:cNvPr id="8" name="textbox 8"/>
            <p:cNvSpPr/>
            <p:nvPr/>
          </p:nvSpPr>
          <p:spPr>
            <a:xfrm>
              <a:off x="-12700" y="-12700"/>
              <a:ext cx="3263900" cy="31057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marL="208915" algn="l" rtl="0" eaLnBrk="0">
                <a:lnSpc>
                  <a:spcPct val="100000"/>
                </a:lnSpc>
                <a:spcBef>
                  <a:spcPts val="4"/>
                </a:spcBef>
                <a:tabLst/>
              </a:pP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公</a:t>
              </a:r>
              <a:r>
                <a:rPr sz="900" kern="0" spc="19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众</a:t>
              </a:r>
              <a:r>
                <a:rPr sz="900" kern="0" spc="22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满</a:t>
              </a:r>
              <a:r>
                <a:rPr sz="900" kern="0" spc="20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意</a:t>
              </a:r>
              <a:r>
                <a:rPr sz="1500" kern="0" spc="10" baseline="3472" dirty="0">
                  <a:solidFill>
                    <a:srgbClr val="FFFFFF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办</a:t>
              </a:r>
              <a:r>
                <a:rPr sz="900" kern="0" spc="10" dirty="0">
                  <a:solidFill>
                    <a:srgbClr val="FFFFFF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学</a:t>
              </a:r>
              <a:r>
                <a:rPr sz="900" kern="0" spc="1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单</a:t>
              </a:r>
              <a:r>
                <a:rPr sz="900" kern="0" spc="17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500" kern="0" spc="10" baseline="3472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位</a:t>
              </a:r>
              <a:r>
                <a:rPr sz="900" kern="0" spc="1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               </a:t>
              </a:r>
              <a:r>
                <a:rPr sz="900" kern="0" spc="0" dirty="0">
                  <a:solidFill>
                    <a:srgbClr val="CF0600">
                      <a:alpha val="100000"/>
                    </a:srgbClr>
                  </a:solidFill>
                  <a:latin typeface="STXinwei"/>
                  <a:ea typeface="STXinwei"/>
                  <a:cs typeface="STXinwei"/>
                </a:rPr>
                <a:t> </a:t>
              </a:r>
              <a:r>
                <a:rPr sz="1000" kern="0" spc="0" baseline="-10417" dirty="0">
                  <a:solidFill>
                    <a:srgbClr val="CA14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双强六好”区级示范党组织</a:t>
              </a:r>
              <a:endParaRPr lang="SimHei" altLang="SimHei" sz="1000" baseline="-10417" dirty="0"/>
            </a:p>
            <a:p>
              <a:pPr algn="l" rtl="0" eaLnBrk="0">
                <a:lnSpc>
                  <a:spcPct val="100000"/>
                </a:lnSpc>
                <a:tabLst/>
              </a:pPr>
              <a:endParaRPr lang="Arial" altLang="Arial" sz="700" dirty="0"/>
            </a:p>
            <a:p>
              <a:pPr marL="786765" algn="l" rtl="0" eaLnBrk="0">
                <a:lnSpc>
                  <a:spcPts val="1014"/>
                </a:lnSpc>
                <a:spcBef>
                  <a:spcPts val="6"/>
                </a:spcBef>
                <a:tabLst/>
              </a:pPr>
              <a:r>
                <a:rPr sz="500" kern="0" spc="2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山西</a:t>
              </a: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电艺合光案</a:t>
              </a:r>
              <a:endParaRPr lang="SimHei" altLang="SimHei" sz="500" dirty="0"/>
            </a:p>
          </p:txBody>
        </p:sp>
      </p:grpSp>
      <p:sp>
        <p:nvSpPr>
          <p:cNvPr id="10" name="textbox 10"/>
          <p:cNvSpPr/>
          <p:nvPr/>
        </p:nvSpPr>
        <p:spPr>
          <a:xfrm>
            <a:off x="5588039" y="4137736"/>
            <a:ext cx="1204594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8415" algn="l" rtl="0" eaLnBrk="0">
              <a:lnSpc>
                <a:spcPts val="739"/>
              </a:lnSpc>
              <a:tabLst/>
            </a:pPr>
            <a:r>
              <a:rPr sz="600" kern="0" spc="0" dirty="0">
                <a:solidFill>
                  <a:srgbClr val="153295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Ba</a:t>
            </a:r>
            <a:r>
              <a:rPr sz="600" kern="0" spc="60" dirty="0">
                <a:solidFill>
                  <a:srgbClr val="153295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600" kern="0" spc="0" dirty="0">
                <a:solidFill>
                  <a:srgbClr val="D723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百度</a:t>
            </a:r>
            <a:r>
              <a:rPr sz="600" kern="0" spc="0" dirty="0">
                <a:solidFill>
                  <a:srgbClr val="49381C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只    </a:t>
            </a:r>
            <a:r>
              <a:rPr sz="600" kern="0" spc="0" dirty="0">
                <a:solidFill>
                  <a:srgbClr val="D71C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①</a:t>
            </a:r>
            <a:endParaRPr lang="SimSun" altLang="SimSun" sz="6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100" dirty="0"/>
          </a:p>
          <a:p>
            <a:pPr algn="l" rtl="0" eaLnBrk="0">
              <a:lnSpc>
                <a:spcPct val="77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000" kern="0" spc="150" dirty="0">
                <a:solidFill>
                  <a:srgbClr val="D607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人才定向培养基地</a:t>
            </a:r>
            <a:endParaRPr lang="SimHei" altLang="SimHei" sz="1000" dirty="0"/>
          </a:p>
        </p:txBody>
      </p:sp>
      <p:sp>
        <p:nvSpPr>
          <p:cNvPr id="12" name="textbox 12"/>
          <p:cNvSpPr/>
          <p:nvPr/>
        </p:nvSpPr>
        <p:spPr>
          <a:xfrm>
            <a:off x="5556296" y="5297020"/>
            <a:ext cx="1231264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6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600" kern="0" spc="-20" dirty="0">
                <a:solidFill>
                  <a:srgbClr val="D9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金牌合</a:t>
            </a: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作</a:t>
            </a:r>
            <a:r>
              <a:rPr sz="1600" kern="0" spc="-20" dirty="0">
                <a:solidFill>
                  <a:srgbClr val="D9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伙伴</a:t>
            </a:r>
            <a:endParaRPr lang="SimHei" altLang="SimHei" sz="16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400" dirty="0"/>
          </a:p>
          <a:p>
            <a:pPr marL="983614" algn="l" rtl="0" eaLnBrk="0">
              <a:lnSpc>
                <a:spcPts val="870"/>
              </a:lnSpc>
              <a:spcBef>
                <a:spcPts val="3"/>
              </a:spcBef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?</a:t>
            </a:r>
            <a:endParaRPr lang="SimSun" altLang="SimSun" sz="7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6088" y="3841784"/>
            <a:ext cx="6445252" cy="3073365"/>
          </a:xfrm>
          <a:prstGeom prst="rect">
            <a:avLst/>
          </a:prstGeom>
        </p:spPr>
      </p:pic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8172461" y="8165906"/>
          <a:ext cx="6260465" cy="1758950"/>
        </p:xfrm>
        <a:graphic>
          <a:graphicData uri="http://schemas.openxmlformats.org/drawingml/2006/table">
            <a:tbl>
              <a:tblPr/>
              <a:tblGrid>
                <a:gridCol w="3299459"/>
                <a:gridCol w="2043429"/>
                <a:gridCol w="917575"/>
              </a:tblGrid>
              <a:tr h="1758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84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★山西省总工会举办学校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ct val="95000"/>
                        </a:lnSpc>
                        <a:spcBef>
                          <a:spcPts val="627"/>
                        </a:spcBef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★山西省国防教育示范学校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ct val="83000"/>
                        </a:lnSpc>
                        <a:spcBef>
                          <a:spcPts val="671"/>
                        </a:spcBef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★山西省扶贫基金会定点扶贫学校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ts val="2003"/>
                        </a:lnSpc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★就业服务优秀先进单位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ct val="83000"/>
                        </a:lnSpc>
                        <a:spcBef>
                          <a:spcPts val="851"/>
                        </a:spcBef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★太原师范学院教学科研实践基地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ts val="2200"/>
                        </a:lnSpc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★山西传媒学院教学科研实践基地</a:t>
                      </a:r>
                      <a:endParaRPr lang="SimSun" altLang="SimSun" sz="13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500" dirty="0"/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★公众满意学校，诚信办学全心为学生服务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63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3434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公众号</a:t>
                      </a:r>
                      <a:endParaRPr lang="SimHei" altLang="SimHei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0225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快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手</a:t>
                      </a:r>
                      <a:endParaRPr lang="SimHei" altLang="SimHei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589023" y="711212"/>
            <a:ext cx="1454087" cy="844486"/>
          </a:xfrm>
          <a:prstGeom prst="rect">
            <a:avLst/>
          </a:prstGeom>
        </p:spPr>
      </p:pic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7880324" y="499133"/>
          <a:ext cx="7162165" cy="1151890"/>
        </p:xfrm>
        <a:graphic>
          <a:graphicData uri="http://schemas.openxmlformats.org/drawingml/2006/table">
            <a:tbl>
              <a:tblPr/>
              <a:tblGrid>
                <a:gridCol w="310515"/>
                <a:gridCol w="2851785"/>
                <a:gridCol w="338454"/>
                <a:gridCol w="1981200"/>
                <a:gridCol w="1680210"/>
              </a:tblGrid>
              <a:tr h="11518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055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23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①</a:t>
                      </a:r>
                      <a:endParaRPr lang="SimSun" altLang="SimSun" sz="2300" dirty="0"/>
                    </a:p>
                    <a:p>
                      <a:pPr algn="l" rtl="0" eaLnBrk="0">
                        <a:lnSpc>
                          <a:spcPct val="83000"/>
                        </a:lnSpc>
                        <a:spcBef>
                          <a:spcPts val="647"/>
                        </a:spcBef>
                        <a:tabLst/>
                      </a:pPr>
                      <a:r>
                        <a:rPr sz="2600" kern="0" spc="-20" dirty="0">
                          <a:solidFill>
                            <a:srgbClr val="ECE4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lang="Arial" altLang="Arial" sz="2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61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857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6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山西省四方中等技术</a:t>
                      </a:r>
                      <a:r>
                        <a:rPr sz="16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学校</a:t>
                      </a:r>
                      <a:endParaRPr lang="SimHei" altLang="SimHei" sz="1600" dirty="0"/>
                    </a:p>
                    <a:p>
                      <a:pPr marL="31750" algn="l" rtl="0" eaLnBrk="0">
                        <a:lnSpc>
                          <a:spcPct val="82000"/>
                        </a:lnSpc>
                        <a:spcBef>
                          <a:spcPts val="458"/>
                        </a:spcBef>
                        <a:tabLst/>
                      </a:pPr>
                      <a:r>
                        <a:rPr sz="7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SHANXISHENG</a:t>
                      </a:r>
                      <a:r>
                        <a:rPr sz="7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SIFANGZHONGD</a:t>
                      </a: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ENG</a:t>
                      </a:r>
                      <a:r>
                        <a:rPr sz="700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JISHU</a:t>
                      </a:r>
                      <a:r>
                        <a:rPr sz="7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XUEXIAO</a:t>
                      </a:r>
                      <a:endParaRPr lang="Arial" altLang="Arial" sz="700" dirty="0"/>
                    </a:p>
                    <a:p>
                      <a:pPr marL="34925" algn="l" rtl="0" eaLnBrk="0">
                        <a:lnSpc>
                          <a:spcPct val="95000"/>
                        </a:lnSpc>
                        <a:spcBef>
                          <a:spcPts val="279"/>
                        </a:spcBef>
                        <a:tabLst/>
                      </a:pPr>
                      <a:r>
                        <a:rPr sz="1600" b="1" kern="0" spc="4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山西省国防教育示范学校</a:t>
                      </a:r>
                      <a:endParaRPr lang="SimHei" altLang="SimHei" sz="1600" dirty="0"/>
                    </a:p>
                    <a:p>
                      <a:pPr marL="31750" algn="l" rtl="0" eaLnBrk="0">
                        <a:lnSpc>
                          <a:spcPct val="82000"/>
                        </a:lnSpc>
                        <a:spcBef>
                          <a:spcPts val="358"/>
                        </a:spcBef>
                        <a:tabLst/>
                      </a:pPr>
                      <a:r>
                        <a:rPr sz="700" b="1" kern="0" spc="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SHANXISHENG   GUOFANG   JIAOYUSHIFANXU</a:t>
                      </a:r>
                      <a:r>
                        <a:rPr sz="700" b="1" kern="0" spc="-1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EXIAO</a:t>
                      </a:r>
                      <a:endParaRPr lang="Arial" altLang="Arial" sz="700" dirty="0"/>
                    </a:p>
                    <a:p>
                      <a:pPr marL="34925" algn="l" rtl="0" eaLnBrk="0">
                        <a:lnSpc>
                          <a:spcPct val="95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600" b="1" kern="0" spc="-2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国家级国防教育示范学校</a:t>
                      </a:r>
                      <a:r>
                        <a:rPr sz="1600" kern="0" spc="-11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1600" kern="0" spc="-2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(筹)</a:t>
                      </a:r>
                      <a:endParaRPr lang="SimHei" altLang="SimHei" sz="1600" dirty="0"/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1750" algn="l" rtl="0" eaLnBrk="0">
                        <a:lnSpc>
                          <a:spcPts val="475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b="1" kern="0" spc="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GUOJIAJI        GUOFANG        JIAOYUSHIFAN</a:t>
                      </a:r>
                      <a:r>
                        <a:rPr sz="700" b="1" kern="0" spc="-10" dirty="0">
                          <a:solidFill>
                            <a:srgbClr val="E0D8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XUEXIAO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33350" algn="l" rtl="0" eaLnBrk="0">
                        <a:lnSpc>
                          <a:spcPts val="1108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600" kern="0" spc="-10" dirty="0">
                          <a:solidFill>
                            <a:srgbClr val="2452A2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Times New Roman" altLang="Times New Roman" sz="1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081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858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6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山西职业技术学院</a:t>
                      </a:r>
                      <a:endParaRPr lang="SimHei" altLang="SimHei" sz="1600" dirty="0"/>
                    </a:p>
                    <a:p>
                      <a:pPr marL="106045" algn="l" rtl="0" eaLnBrk="0">
                        <a:lnSpc>
                          <a:spcPct val="82000"/>
                        </a:lnSpc>
                        <a:spcBef>
                          <a:spcPts val="157"/>
                        </a:spcBef>
                        <a:tabLst/>
                      </a:pPr>
                      <a:r>
                        <a:rPr sz="7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SHANXI     POLYT</a:t>
                      </a: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ECHNIC     COLLEGE</a:t>
                      </a:r>
                      <a:endParaRPr lang="Arial" altLang="Arial" sz="700" dirty="0"/>
                    </a:p>
                    <a:p>
                      <a:pPr marL="108585" algn="l" rtl="0" eaLnBrk="0">
                        <a:lnSpc>
                          <a:spcPct val="95000"/>
                        </a:lnSpc>
                        <a:spcBef>
                          <a:spcPts val="530"/>
                        </a:spcBef>
                        <a:tabLst/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晋中职业技术学院</a:t>
                      </a:r>
                      <a:endParaRPr lang="SimHei" altLang="SimHei" sz="1600" dirty="0"/>
                    </a:p>
                    <a:p>
                      <a:pPr marL="106045" algn="l" rtl="0" eaLnBrk="0">
                        <a:lnSpc>
                          <a:spcPct val="92000"/>
                        </a:lnSpc>
                        <a:spcBef>
                          <a:spcPts val="311"/>
                        </a:spcBef>
                        <a:tabLst/>
                      </a:pPr>
                      <a:r>
                        <a:rPr sz="6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JNZ+ONSVOCATONALATECHNCAL COLIE</a:t>
                      </a:r>
                      <a:r>
                        <a:rPr sz="6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</a:t>
                      </a:r>
                      <a:endParaRPr lang="Arial" altLang="Arial" sz="600" dirty="0"/>
                    </a:p>
                    <a:p>
                      <a:pPr marL="108585" algn="l" rtl="0" eaLnBrk="0">
                        <a:lnSpc>
                          <a:spcPct val="86000"/>
                        </a:lnSpc>
                        <a:spcBef>
                          <a:spcPts val="388"/>
                        </a:spcBef>
                        <a:tabLst/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山西工程职业学院</a:t>
                      </a:r>
                      <a:endParaRPr lang="SimHei" altLang="SimHei" sz="1600" dirty="0"/>
                    </a:p>
                    <a:p>
                      <a:pPr marL="134366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LCYLEG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72415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中专统招代码：01148</a:t>
                      </a:r>
                      <a:endParaRPr lang="SimHei" altLang="SimHei" sz="1000" dirty="0"/>
                    </a:p>
                    <a:p>
                      <a:pPr marL="514984" algn="l" rtl="0" eaLnBrk="0">
                        <a:lnSpc>
                          <a:spcPct val="95000"/>
                        </a:lnSpc>
                        <a:spcBef>
                          <a:spcPts val="975"/>
                        </a:spcBef>
                        <a:tabLst/>
                      </a:pPr>
                      <a:r>
                        <a:rPr sz="16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公办统招</a:t>
                      </a:r>
                      <a:endParaRPr lang="SimHei" altLang="SimHei" sz="1600" dirty="0"/>
                    </a:p>
                    <a:p>
                      <a:pPr marL="375284" algn="l" rtl="0" eaLnBrk="0">
                        <a:lnSpc>
                          <a:spcPct val="96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1600" b="1" kern="0" spc="10" dirty="0">
                          <a:solidFill>
                            <a:srgbClr val="EC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“3+2”连读</a:t>
                      </a:r>
                      <a:endParaRPr lang="SimHei" altLang="SimHei" sz="16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34226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大专统招代码：18148</a:t>
                      </a:r>
                      <a:endParaRPr lang="SimHei" altLang="SimHei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textbox 22"/>
          <p:cNvSpPr/>
          <p:nvPr/>
        </p:nvSpPr>
        <p:spPr>
          <a:xfrm>
            <a:off x="723851" y="7090402"/>
            <a:ext cx="5918834" cy="1362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6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95000"/>
              </a:lnSpc>
              <a:tabLst/>
            </a:pPr>
            <a:r>
              <a:rPr sz="1600" b="1" kern="0" spc="-40" dirty="0">
                <a:solidFill>
                  <a:srgbClr val="00602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入学须知：</a:t>
            </a:r>
            <a:endParaRPr lang="SimHei" altLang="SimHei" sz="1600" dirty="0"/>
          </a:p>
          <a:p>
            <a:pPr marL="12700" algn="l" rtl="0" eaLnBrk="0">
              <a:lnSpc>
                <a:spcPct val="108000"/>
              </a:lnSpc>
              <a:spcBef>
                <a:spcPts val="224"/>
              </a:spcBef>
              <a:tabLst/>
            </a:pP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1、已被我校正式录取参加中考的毕业生持学生本人身份证复印件、准考证原件及复印件、户口本首页、户主页及本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人页(放到一张纸上)复印5份、监护人身份证正反面复印件2份、父母或监护人的无犯罪记录证明1份。</a:t>
            </a:r>
            <a:endParaRPr lang="SimHei" altLang="SimHei" sz="1000" dirty="0"/>
          </a:p>
          <a:p>
            <a:pPr marL="12700" algn="l" rtl="0" eaLnBrk="0">
              <a:lnSpc>
                <a:spcPct val="116000"/>
              </a:lnSpc>
              <a:spcBef>
                <a:spcPts val="355"/>
              </a:spcBef>
              <a:tabLst/>
            </a:pP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2、已被我校正式录取往届生、应届生未参加中考需持学生本人身份证复印件、毕业证原件及复印件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、户口本首页、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0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户主页及本人页(放到一张纸上)复印5份。监护人身份证正反面复印件2份、父母或监护人的无犯罪记录证明1份。</a:t>
            </a:r>
            <a:endParaRPr lang="SimHei" altLang="SimHei" sz="1000" dirty="0"/>
          </a:p>
          <a:p>
            <a:pPr marL="12700" algn="l" rtl="0" eaLnBrk="0">
              <a:lnSpc>
                <a:spcPct val="94000"/>
              </a:lnSpc>
              <a:spcBef>
                <a:spcPts val="312"/>
              </a:spcBef>
              <a:tabLst/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3、无酗酒、打架、刺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青、纹身、抽烟等恶习，经面试合格后录取；</a:t>
            </a:r>
            <a:endParaRPr lang="SimHei" altLang="SimHei" sz="900" dirty="0"/>
          </a:p>
          <a:p>
            <a:pPr marL="12700" algn="l" rtl="0" eaLnBrk="0">
              <a:lnSpc>
                <a:spcPts val="1549"/>
              </a:lnSpc>
              <a:tabLst/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4、身体健康，无传染病、特殊疾病，入学后统一体检。</a:t>
            </a:r>
            <a:endParaRPr lang="SimHei" altLang="SimHei" sz="900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6088" y="2362152"/>
            <a:ext cx="6419794" cy="1066818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558844" y="1299980"/>
            <a:ext cx="6327140" cy="876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677"/>
              </a:lnSpc>
              <a:tabLst/>
            </a:pPr>
            <a:endParaRPr lang="Arial" altLang="Arial" sz="100" dirty="0"/>
          </a:p>
          <a:p>
            <a:pPr marL="37465" algn="l" rtl="0" eaLnBrk="0">
              <a:lnSpc>
                <a:spcPct val="98000"/>
              </a:lnSpc>
              <a:tabLst/>
            </a:pPr>
            <a:r>
              <a:rPr sz="1900" kern="0" spc="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900" kern="0" spc="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900" b="1" kern="0" spc="1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开设第二兴趣课堂培养多技能人才</a:t>
            </a:r>
            <a:endParaRPr lang="SimHei" altLang="SimHei" sz="19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300" dirty="0"/>
          </a:p>
          <a:p>
            <a:pPr marL="12700" indent="164464" algn="l" rtl="0" eaLnBrk="0">
              <a:lnSpc>
                <a:spcPct val="126000"/>
              </a:lnSpc>
              <a:spcBef>
                <a:spcPts val="3"/>
              </a:spcBef>
              <a:tabLst/>
            </a:pP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学校开设多样化社团活动，如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篮球社团、音乐社团、新媒体运营社团等；各专业开设第二课堂活动，如烘焙小课堂、化妆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小课堂、手工剪纸小课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堂，汽车驾驶小课堂等，丰富学生校园生活。做到天天能参加，周周有活动，月月有竞赛，人人多才多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艺多技能，培养学生的创新能力，表达能力，实践能力，组织管理能力，解决问题的能力，团队合作精神，竞争意识以及社会</a:t>
            </a:r>
            <a:endParaRPr lang="SimHei" altLang="SimHei" sz="900" dirty="0"/>
          </a:p>
        </p:txBody>
      </p:sp>
      <p:sp>
        <p:nvSpPr>
          <p:cNvPr id="28" name="textbox 28"/>
          <p:cNvSpPr/>
          <p:nvPr/>
        </p:nvSpPr>
        <p:spPr>
          <a:xfrm>
            <a:off x="8210521" y="7224724"/>
            <a:ext cx="6478270" cy="848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41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4000"/>
              </a:lnSpc>
              <a:tabLst/>
            </a:pPr>
            <a:r>
              <a:rPr sz="2600" kern="0" spc="220" dirty="0">
                <a:solidFill>
                  <a:srgbClr val="00651E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国防职校精兵摇篮可从学校直接参军入伍</a:t>
            </a:r>
            <a:r>
              <a:rPr sz="2600" kern="0" spc="30" dirty="0">
                <a:solidFill>
                  <a:srgbClr val="00651E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600" kern="0" spc="220" dirty="0">
                <a:solidFill>
                  <a:srgbClr val="00651E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省属中专升学基地入学即可注册</a:t>
            </a:r>
            <a:r>
              <a:rPr sz="2600" kern="0" spc="210" dirty="0">
                <a:solidFill>
                  <a:srgbClr val="00651E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大学学籍</a:t>
            </a:r>
            <a:endParaRPr lang="SimHei" altLang="SimHei" sz="2600" dirty="0"/>
          </a:p>
        </p:txBody>
      </p:sp>
      <p:sp>
        <p:nvSpPr>
          <p:cNvPr id="30" name="textbox 30"/>
          <p:cNvSpPr/>
          <p:nvPr/>
        </p:nvSpPr>
        <p:spPr>
          <a:xfrm>
            <a:off x="725668" y="8567810"/>
            <a:ext cx="3794125" cy="11201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25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b="1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学校网址：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8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http://www.sxsfxx.net</a:t>
            </a:r>
            <a:endParaRPr lang="SimSun" altLang="SimSun" sz="1000" dirty="0"/>
          </a:p>
          <a:p>
            <a:pPr marL="12700" algn="l" rtl="0" eaLnBrk="0">
              <a:lnSpc>
                <a:spcPts val="1470"/>
              </a:lnSpc>
              <a:tabLst/>
            </a:pPr>
            <a:r>
              <a:rPr sz="10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电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0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话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b="1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0351-524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0361</a:t>
            </a:r>
            <a:endParaRPr lang="SimHei" altLang="SimHei" sz="1000" dirty="0"/>
          </a:p>
          <a:p>
            <a:pPr marL="12700" algn="l" rtl="0" eaLnBrk="0">
              <a:lnSpc>
                <a:spcPts val="1255"/>
              </a:lnSpc>
              <a:spcBef>
                <a:spcPts val="471"/>
              </a:spcBef>
              <a:tabLst/>
            </a:pPr>
            <a:r>
              <a:rPr sz="1000" b="1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咨询</a:t>
            </a:r>
            <a:r>
              <a:rPr sz="10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QQ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:316362412712907127187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      </a:t>
            </a:r>
            <a:r>
              <a:rPr sz="1500" b="1" kern="0" spc="-20" baseline="45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邮编：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500" kern="0" spc="-20" baseline="45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030025</a:t>
            </a:r>
            <a:endParaRPr lang="SimHei" altLang="SimHei" sz="1500" baseline="4570" dirty="0"/>
          </a:p>
          <a:p>
            <a:pPr marL="12700" algn="l" rtl="0" eaLnBrk="0">
              <a:lnSpc>
                <a:spcPct val="113000"/>
              </a:lnSpc>
              <a:spcBef>
                <a:spcPts val="207"/>
              </a:spcBef>
              <a:tabLst/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地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址</a:t>
            </a: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太原市晋祠镇下疗区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18号(毗邻山西医科大学晋祠学院)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b="1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来校路线：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太原火车站乘804856308路公交车在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晋祠新镇下车；</a:t>
            </a:r>
            <a:endParaRPr lang="SimHei" altLang="SimHei" sz="1000" dirty="0"/>
          </a:p>
          <a:p>
            <a:pPr algn="l" rtl="0" eaLnBrk="0">
              <a:lnSpc>
                <a:spcPct val="144000"/>
              </a:lnSpc>
              <a:tabLst/>
            </a:pPr>
            <a:endParaRPr lang="Arial" altLang="Arial" sz="200" dirty="0"/>
          </a:p>
          <a:p>
            <a:pPr marL="614044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太原南站乘79路公交车在终点站晋祠新镇下车。</a:t>
            </a:r>
            <a:endParaRPr lang="SimHei" altLang="SimHei" sz="1000" dirty="0"/>
          </a:p>
        </p:txBody>
      </p:sp>
      <p:sp>
        <p:nvSpPr>
          <p:cNvPr id="32" name="textbox 32"/>
          <p:cNvSpPr/>
          <p:nvPr/>
        </p:nvSpPr>
        <p:spPr>
          <a:xfrm>
            <a:off x="8202606" y="2195309"/>
            <a:ext cx="6486525" cy="396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9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600" b="1" kern="0" spc="210" dirty="0">
                <a:solidFill>
                  <a:srgbClr val="005D22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为党育人、为国育才，办人民满意的教育</a:t>
            </a:r>
            <a:endParaRPr lang="SimHei" altLang="SimHei" sz="26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658623" y="8712251"/>
            <a:ext cx="1828728" cy="907980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4737086" y="9004614"/>
            <a:ext cx="1809750" cy="553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600" kern="0" spc="50" dirty="0">
                <a:solidFill>
                  <a:srgbClr val="006123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招办总负责电话：</a:t>
            </a:r>
            <a:endParaRPr lang="SimHei" altLang="SimHei" sz="1600" dirty="0"/>
          </a:p>
          <a:p>
            <a:pPr marL="18415" algn="l" rtl="0" eaLnBrk="0">
              <a:lnSpc>
                <a:spcPct val="80000"/>
              </a:lnSpc>
              <a:spcBef>
                <a:spcPts val="496"/>
              </a:spcBef>
              <a:tabLst/>
            </a:pP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18634404003</a:t>
            </a:r>
            <a:endParaRPr lang="SimSun" altLang="SimSun" sz="1900" dirty="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544553" y="8743998"/>
            <a:ext cx="888984" cy="876233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558844" y="2195826"/>
            <a:ext cx="3642995" cy="1644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093"/>
              </a:lnSpc>
              <a:tabLst/>
            </a:pP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责任感，提高学生的综合素质，让学生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自信，健康，积极，快乐的成长!</a:t>
            </a:r>
            <a:endParaRPr lang="SimHei" altLang="SimHei" sz="900" dirty="0"/>
          </a:p>
        </p:txBody>
      </p:sp>
      <p:sp>
        <p:nvSpPr>
          <p:cNvPr id="42" name="textbox 42"/>
          <p:cNvSpPr/>
          <p:nvPr/>
        </p:nvSpPr>
        <p:spPr>
          <a:xfrm>
            <a:off x="860810" y="3547928"/>
            <a:ext cx="1580514" cy="308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67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900" b="1" kern="0" spc="1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学校部分荣誉</a:t>
            </a:r>
            <a:endParaRPr lang="SimHei" altLang="SimHei" sz="1900" dirty="0"/>
          </a:p>
        </p:txBody>
      </p:sp>
      <p:sp>
        <p:nvSpPr>
          <p:cNvPr id="44" name="textbox 44"/>
          <p:cNvSpPr/>
          <p:nvPr/>
        </p:nvSpPr>
        <p:spPr>
          <a:xfrm>
            <a:off x="12877804" y="9682991"/>
            <a:ext cx="338454" cy="172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8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抖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音</a:t>
            </a:r>
            <a:endParaRPr lang="SimHei" altLang="SimHei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8035870" y="1501812"/>
          <a:ext cx="6623050" cy="6332221"/>
        </p:xfrm>
        <a:graphic>
          <a:graphicData uri="http://schemas.openxmlformats.org/drawingml/2006/table">
            <a:tbl>
              <a:tblPr/>
              <a:tblGrid>
                <a:gridCol w="835025"/>
                <a:gridCol w="819150"/>
                <a:gridCol w="1441450"/>
                <a:gridCol w="660400"/>
                <a:gridCol w="1244600"/>
                <a:gridCol w="1098550"/>
                <a:gridCol w="523875"/>
              </a:tblGrid>
              <a:tr h="187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0129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升学途径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9177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专业名称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2919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专业方向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97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重点高考课程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07669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352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升入高等院校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5511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r" rtl="0" eaLnBrk="0">
                        <a:lnSpc>
                          <a:spcPts val="1287"/>
                        </a:lnSpc>
                        <a:tabLst/>
                      </a:pPr>
                      <a:r>
                        <a:rPr sz="10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限招人数</a:t>
                      </a:r>
                      <a:endParaRPr lang="SimSun" altLang="SimSun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rowSpan="34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对口高考升学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49225" algn="l" rtl="0" eaLnBrk="0">
                        <a:lnSpc>
                          <a:spcPct val="100000"/>
                        </a:lnSpc>
                        <a:spcBef>
                          <a:spcPts val="244"/>
                        </a:spcBef>
                        <a:tabLst/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(录取条件：</a:t>
                      </a:r>
                      <a:endParaRPr lang="SimSun" altLang="SimSun" sz="800" dirty="0"/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690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中考分数达到</a:t>
                      </a:r>
                      <a:endParaRPr lang="SimSun" altLang="SimSun" sz="800" dirty="0"/>
                    </a:p>
                    <a:p>
                      <a:pPr marL="41275" algn="l" rtl="0" eaLnBrk="0">
                        <a:lnSpc>
                          <a:spcPct val="100000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2024年建档录取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25425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分数线)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89864" indent="-50165" algn="l" rtl="0" eaLnBrk="0">
                        <a:lnSpc>
                          <a:spcPct val="12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会展服务与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管理专业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778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航空、高铁乘务、票务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22250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语文</a:t>
                      </a:r>
                      <a:endParaRPr lang="SimSun" altLang="SimSun" sz="800" dirty="0"/>
                    </a:p>
                    <a:p>
                      <a:pPr marL="222250" algn="l" rtl="0" eaLnBrk="0">
                        <a:lnSpc>
                          <a:spcPts val="2139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数学</a:t>
                      </a:r>
                      <a:endParaRPr lang="SimSun" altLang="SimSun" sz="800" dirty="0"/>
                    </a:p>
                    <a:p>
                      <a:pPr marL="222250" algn="l" rtl="0" eaLnBrk="0">
                        <a:lnSpc>
                          <a:spcPts val="2153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英语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90500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民航铁路服务概论</a:t>
                      </a:r>
                      <a:endParaRPr lang="SimSun" altLang="SimSun" sz="800" dirty="0"/>
                    </a:p>
                    <a:p>
                      <a:pPr marL="393700" algn="l" rtl="0" eaLnBrk="0">
                        <a:lnSpc>
                          <a:spcPct val="88000"/>
                        </a:lnSpc>
                        <a:spcBef>
                          <a:spcPts val="394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乘务礼仪</a:t>
                      </a:r>
                      <a:endParaRPr lang="SimSun" altLang="SimSun" sz="800" dirty="0"/>
                    </a:p>
                    <a:p>
                      <a:pPr marL="406400" algn="l" rtl="0" eaLnBrk="0">
                        <a:lnSpc>
                          <a:spcPts val="14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乘务英语</a:t>
                      </a:r>
                      <a:endParaRPr lang="SimSun" altLang="SimSun" sz="800" dirty="0"/>
                    </a:p>
                    <a:p>
                      <a:pPr marL="406400" algn="l" rtl="0" eaLnBrk="0">
                        <a:lnSpc>
                          <a:spcPts val="1450"/>
                        </a:lnSpc>
                        <a:tabLst/>
                      </a:pP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服务实训</a:t>
                      </a:r>
                      <a:endParaRPr lang="SimSun" altLang="SimSun" sz="800" dirty="0"/>
                    </a:p>
                    <a:p>
                      <a:pPr marL="406400" algn="l" rtl="0" eaLnBrk="0">
                        <a:lnSpc>
                          <a:spcPts val="1356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茶艺花艺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22250" indent="-107950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山西应用科技学院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山西工商学院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航空、高铁地勤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航空、高铁乘警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3431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市政府、公安局会服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588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插花师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588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茶艺师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17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计算机应用专业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343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电子竞技运动与管理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41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33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电子竞技运动与管理</a:t>
                      </a:r>
                      <a:endParaRPr lang="SimSun" altLang="SimSun" sz="800" dirty="0"/>
                    </a:p>
                    <a:p>
                      <a:pPr algn="r" rtl="0" eaLnBrk="0">
                        <a:lnSpc>
                          <a:spcPct val="100000"/>
                        </a:lnSpc>
                        <a:spcBef>
                          <a:spcPts val="140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网络信息安全与5G软件开发</a:t>
                      </a:r>
                      <a:endParaRPr lang="SimSun" altLang="SimSun" sz="800" dirty="0"/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47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4D游戏动漫制作</a:t>
                      </a:r>
                      <a:endParaRPr lang="SimSun" altLang="SimSun" sz="800" dirty="0"/>
                    </a:p>
                    <a:p>
                      <a:pPr algn="r" rtl="0" eaLnBrk="0">
                        <a:lnSpc>
                          <a:spcPct val="100000"/>
                        </a:lnSpc>
                        <a:spcBef>
                          <a:spcPts val="28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数字传媒设计与无人机应用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8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电子商务与智能财会3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.0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3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山西工程科技职业大学</a:t>
                      </a:r>
                      <a:endParaRPr lang="SimSun" altLang="SimSun" sz="800" dirty="0"/>
                    </a:p>
                    <a:p>
                      <a:pPr marL="330200" algn="l" rtl="0" eaLnBrk="0">
                        <a:lnSpc>
                          <a:spcPct val="100000"/>
                        </a:lnSpc>
                        <a:spcBef>
                          <a:spcPts val="346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运城学院</a:t>
                      </a:r>
                      <a:endParaRPr lang="SimSun" altLang="SimSun" sz="800" dirty="0"/>
                    </a:p>
                    <a:p>
                      <a:pPr marL="222250" algn="l" rtl="0" eaLnBrk="0">
                        <a:lnSpc>
                          <a:spcPct val="100000"/>
                        </a:lnSpc>
                        <a:spcBef>
                          <a:spcPts val="49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晋中信息学院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143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山西晋中理工学院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0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6985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网络信息安全与5G软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件开发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4D游戏动漫制作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698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数字传媒设计与无人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机应用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524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电子商务与智能财会3.0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17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新媒体运营专业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26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短视频拍摄剪辑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13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短视频拍摄剪辑</a:t>
                      </a:r>
                      <a:endParaRPr lang="SimSun" altLang="SimSun" sz="800" dirty="0"/>
                    </a:p>
                    <a:p>
                      <a:pPr marL="349250" algn="l" rtl="0" eaLnBrk="0">
                        <a:lnSpc>
                          <a:spcPct val="100000"/>
                        </a:lnSpc>
                        <a:spcBef>
                          <a:spcPts val="3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全媒体运营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06400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直播电商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021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全媒体运营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165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直播电商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90500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机电技术</a:t>
                      </a:r>
                      <a:endParaRPr lang="SimSun" altLang="SimSun" sz="800" dirty="0"/>
                    </a:p>
                    <a:p>
                      <a:pPr marL="190500" algn="l" rtl="0" eaLnBrk="0">
                        <a:lnSpc>
                          <a:spcPts val="1455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5016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智能制造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6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33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电气设备应用与维修</a:t>
                      </a:r>
                      <a:endParaRPr lang="SimSun" altLang="SimSun" sz="800" dirty="0"/>
                    </a:p>
                    <a:p>
                      <a:pPr marL="349250" algn="l" rtl="0" eaLnBrk="0">
                        <a:lnSpc>
                          <a:spcPct val="100000"/>
                        </a:lnSpc>
                        <a:spcBef>
                          <a:spcPts val="339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3D打印技术</a:t>
                      </a:r>
                      <a:endParaRPr lang="SimSun" altLang="SimSun" sz="800" dirty="0"/>
                    </a:p>
                    <a:p>
                      <a:pPr marL="190500" algn="l" rtl="0" eaLnBrk="0">
                        <a:lnSpc>
                          <a:spcPct val="100000"/>
                        </a:lnSpc>
                        <a:spcBef>
                          <a:spcPts val="235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机械制造装备设计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19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22250" indent="-107950" algn="l" rtl="0" eaLnBrk="0">
                        <a:lnSpc>
                          <a:spcPct val="115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运城职业技术大学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晋中信息学院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7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5021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3D打印技术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太阳能发电技术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698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电气自动化设备安装与维修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937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制冷设备技术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90500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焊接技术</a:t>
                      </a:r>
                      <a:endParaRPr lang="SimSun" altLang="SimSun" sz="800" dirty="0"/>
                    </a:p>
                    <a:p>
                      <a:pPr marL="190500" algn="l" rtl="0" eaLnBrk="0">
                        <a:lnSpc>
                          <a:spcPts val="1403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16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特种焊接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3350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特种焊接方法与工艺</a:t>
                      </a:r>
                      <a:endParaRPr lang="SimSun" altLang="SimSun" sz="8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28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焊接机器人编程与操作</a:t>
                      </a:r>
                      <a:endParaRPr lang="SimSun" altLang="SimSun" sz="800" dirty="0"/>
                    </a:p>
                    <a:p>
                      <a:pPr marL="406400" algn="l" rtl="0" eaLnBrk="0">
                        <a:lnSpc>
                          <a:spcPct val="100000"/>
                        </a:lnSpc>
                        <a:spcBef>
                          <a:spcPts val="540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机械制图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9250" algn="l" rtl="0" eaLnBrk="0">
                        <a:lnSpc>
                          <a:spcPts val="975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热加工工艺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13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山西工程科技职业大学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06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778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工业机器人应用与维护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502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焊接自动化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焊接机器人编程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产品设计与制造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937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生产运行管理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9700" indent="50165" algn="l" rtl="0" eaLnBrk="0">
                        <a:lnSpc>
                          <a:spcPct val="12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汽车运用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与维修专业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汽车检测与维修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13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汽车检测与维修</a:t>
                      </a:r>
                      <a:endParaRPr lang="SimSun" altLang="SimSun" sz="8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54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新能源汽车检测与维修</a:t>
                      </a:r>
                      <a:endParaRPr lang="SimSun" altLang="SimSun" sz="800" dirty="0"/>
                    </a:p>
                    <a:p>
                      <a:pPr marL="298450" algn="l" rtl="0" eaLnBrk="0">
                        <a:lnSpc>
                          <a:spcPct val="88000"/>
                        </a:lnSpc>
                        <a:spcBef>
                          <a:spcPts val="29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汽车车身修理</a:t>
                      </a:r>
                      <a:endParaRPr lang="SimSun" altLang="SimSun" sz="800" dirty="0"/>
                    </a:p>
                    <a:p>
                      <a:pPr marL="241300" algn="l" rtl="0" eaLnBrk="0">
                        <a:lnSpc>
                          <a:spcPts val="1349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汽车装饰与美容</a:t>
                      </a:r>
                      <a:endParaRPr lang="SimSun" altLang="SimSun" sz="800" dirty="0"/>
                    </a:p>
                    <a:p>
                      <a:pPr marL="241300" algn="l" rtl="0" eaLnBrk="0">
                        <a:lnSpc>
                          <a:spcPts val="14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汽车营销与服务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3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山西工程科技职业大学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778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新能源汽车检测与维修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937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汽车车身修理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汽车装饰与美容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汽车营销与服务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39700" algn="l" rtl="0" eaLnBrk="0">
                        <a:lnSpc>
                          <a:spcPct val="11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与维护专业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无人机维护技术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41300" algn="l" rtl="0" eaLnBrk="0">
                        <a:lnSpc>
                          <a:spcPct val="10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无人机维护技术  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无人机模拟飞行  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无人机操控技术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905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无人机组装与调试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46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22250" indent="-107950" algn="l" rtl="0" eaLnBrk="0">
                        <a:lnSpc>
                          <a:spcPct val="12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运城职业技术大学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晋中信息学院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06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145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无人机应用技术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342265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4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幼儿教育专业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016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学前教育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94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0500" indent="-16510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幼儿心理学、幼儿教育学 </a:t>
                      </a:r>
                      <a:r>
                        <a:rPr sz="800" kern="0" spc="0" baseline="19533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儿卫生保健</a:t>
                      </a:r>
                      <a:r>
                        <a:rPr sz="5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1300" kern="0" spc="0" baseline="-4006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、幼儿园课程</a:t>
                      </a:r>
                      <a:endParaRPr lang="SimSun" altLang="SimSun" sz="1300" baseline="-4006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9641"/>
                        </a:lnSpc>
                        <a:tabLst/>
                      </a:pPr>
                      <a:endParaRPr lang="Arial" altLang="Arial" sz="100" dirty="0"/>
                    </a:p>
                    <a:p>
                      <a:pPr indent="11747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山西应用科技学院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记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山西工商学院、长治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500" dirty="0"/>
                    </a:p>
                    <a:p>
                      <a:pPr algn="l" rtl="0" eaLnBrk="0">
                        <a:lnSpc>
                          <a:spcPct val="6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kern="0" spc="-60" baseline="-4006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学院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2304" y="8293151"/>
            <a:ext cx="2076392" cy="279330"/>
          </a:xfrm>
          <a:prstGeom prst="rect">
            <a:avLst/>
          </a:prstGeom>
        </p:spPr>
      </p:pic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622304" y="8063271"/>
          <a:ext cx="6216015" cy="1918970"/>
        </p:xfrm>
        <a:graphic>
          <a:graphicData uri="http://schemas.openxmlformats.org/drawingml/2006/table">
            <a:tbl>
              <a:tblPr/>
              <a:tblGrid>
                <a:gridCol w="5161915"/>
                <a:gridCol w="1054100"/>
              </a:tblGrid>
              <a:tr h="1918970">
                <a:tc>
                  <a:txBody>
                    <a:bodyPr/>
                    <a:lstStyle/>
                    <a:p>
                      <a:pPr marL="12700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年后申请到加拿大国家就读以上大学，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可获得学士学位同时享有三年以上工签。</a:t>
                      </a:r>
                      <a:endParaRPr lang="SimHei" altLang="SimHei" sz="900" dirty="0"/>
                    </a:p>
                    <a:p>
                      <a:pPr marL="173354" algn="l" rtl="0" eaLnBrk="0">
                        <a:lnSpc>
                          <a:spcPct val="99000"/>
                        </a:lnSpc>
                        <a:spcBef>
                          <a:spcPts val="1540"/>
                        </a:spcBef>
                        <a:tabLst/>
                      </a:pPr>
                      <a:r>
                        <a:rPr sz="12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省厅直属学校毕业后待遇</a:t>
                      </a:r>
                      <a:endParaRPr lang="SimHei" altLang="SimHei" sz="1200" dirty="0"/>
                    </a:p>
                    <a:p>
                      <a:pPr marL="12700" indent="253365" algn="l" rtl="0" eaLnBrk="0">
                        <a:lnSpc>
                          <a:spcPct val="122000"/>
                        </a:lnSpc>
                        <a:spcBef>
                          <a:spcPts val="93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、根据人社部发[2021]82号文件精神，普通中专学校毕业学生可参加企事业单位招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聘、职称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评定、职位晋升等。</a:t>
                      </a:r>
                      <a:endParaRPr lang="SimHei" altLang="SimHei" sz="900" dirty="0"/>
                    </a:p>
                    <a:p>
                      <a:pPr marL="266065" algn="l" rtl="0" eaLnBrk="0">
                        <a:lnSpc>
                          <a:spcPct val="97000"/>
                        </a:lnSpc>
                        <a:spcBef>
                          <a:spcPts val="416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二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、实行“1+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X</a:t>
                      </a:r>
                      <a:r>
                        <a:rPr sz="9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证书”制，毕业证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+技能证。</a:t>
                      </a:r>
                      <a:endParaRPr lang="SimHei" altLang="SimHei" sz="900" dirty="0"/>
                    </a:p>
                    <a:p>
                      <a:pPr marL="12700" indent="253365" algn="l" rtl="0" eaLnBrk="0">
                        <a:lnSpc>
                          <a:spcPct val="124000"/>
                        </a:lnSpc>
                        <a:spcBef>
                          <a:spcPts val="45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三、我校所有专业符合条件学生均可通过中高职贯通协同育人，升入省内公办大专院校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，取得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专科(高职)学历。</a:t>
                      </a:r>
                      <a:endParaRPr lang="SimHei" altLang="SimHei" sz="9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2700" indent="253365" algn="l" rtl="0" eaLnBrk="0">
                        <a:lnSpc>
                          <a:spcPct val="114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四、校企协同育人，对口安排实习就业，我校所有专业学生可通过校企合作，订单培养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，定向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培养，毕业后直接安排就业。</a:t>
                      </a:r>
                      <a:endParaRPr lang="SimHei" altLang="SimHei" sz="900" dirty="0"/>
                    </a:p>
                  </a:txBody>
                  <a:tcPr marL="0" marR="0" marT="814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18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0970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700" b="1" kern="0" spc="-70" dirty="0">
                          <a:solidFill>
                            <a:srgbClr val="EE0007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人力资源社会保障部文件</a:t>
                      </a:r>
                      <a:endParaRPr lang="SimSun" altLang="SimSun" sz="700" dirty="0"/>
                    </a:p>
                    <a:p>
                      <a:pPr marL="419100" algn="l" rtl="0" eaLnBrk="0">
                        <a:lnSpc>
                          <a:spcPct val="90000"/>
                        </a:lnSpc>
                        <a:spcBef>
                          <a:spcPts val="740"/>
                        </a:spcBef>
                        <a:tabLst/>
                      </a:pPr>
                      <a:r>
                        <a:rPr sz="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nwei"/>
                          <a:ea typeface="STXinwei"/>
                          <a:cs typeface="STXinwei"/>
                        </a:rPr>
                        <a:t>人  林  解  发</a:t>
                      </a:r>
                      <a:r>
                        <a:rPr sz="3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nwei"/>
                          <a:ea typeface="STXinwei"/>
                          <a:cs typeface="STXinwei"/>
                        </a:rPr>
                        <a:t> </a:t>
                      </a:r>
                      <a:r>
                        <a:rPr sz="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TXinwei"/>
                          <a:ea typeface="STXinwei"/>
                          <a:cs typeface="STXinwei"/>
                        </a:rPr>
                        <a:t>2  1</a:t>
                      </a:r>
                      <a:endParaRPr lang="STXinwei" altLang="STXinwei" sz="3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57885" algn="l" rtl="0" eaLnBrk="0">
                        <a:lnSpc>
                          <a:spcPct val="90000"/>
                        </a:lnSpc>
                        <a:spcBef>
                          <a:spcPts val="124"/>
                        </a:spcBef>
                        <a:tabLst/>
                      </a:pPr>
                      <a:r>
                        <a:rPr sz="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"</a:t>
                      </a:r>
                      <a:endParaRPr lang="SimSun" altLang="SimSun" sz="4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56671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r" rtl="0" eaLnBrk="0">
                        <a:lnSpc>
                          <a:spcPts val="449"/>
                        </a:lnSpc>
                        <a:tabLst/>
                      </a:pPr>
                      <a:r>
                        <a:rPr sz="2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……:………</a:t>
                      </a:r>
                      <a:endParaRPr lang="SimSun" altLang="SimSun" sz="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le 54"/>
          <p:cNvGraphicFramePr>
            <a:graphicFrameLocks noGrp="1"/>
          </p:cNvGraphicFramePr>
          <p:nvPr/>
        </p:nvGraphicFramePr>
        <p:xfrm>
          <a:off x="8048599" y="8328007"/>
          <a:ext cx="6635750" cy="1694814"/>
        </p:xfrm>
        <a:graphic>
          <a:graphicData uri="http://schemas.openxmlformats.org/drawingml/2006/table">
            <a:tbl>
              <a:tblPr/>
              <a:tblGrid>
                <a:gridCol w="835025"/>
                <a:gridCol w="819150"/>
                <a:gridCol w="1454150"/>
                <a:gridCol w="647700"/>
                <a:gridCol w="1250950"/>
                <a:gridCol w="1092200"/>
                <a:gridCol w="536575"/>
              </a:tblGrid>
              <a:tr h="187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0129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升学途径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9177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专业名称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46405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专业方庖</a:t>
                      </a:r>
                      <a:endParaRPr lang="SimSun" altLang="SimSun" sz="11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97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重点高考课程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07669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352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升入高等院校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2069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限招人数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1275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艺术类高考升学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播音主持专业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45720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播音与主持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15265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语文</a:t>
                      </a:r>
                      <a:endParaRPr lang="SimSun" altLang="SimSun" sz="800" dirty="0"/>
                    </a:p>
                    <a:p>
                      <a:pPr marL="215265" algn="l" rtl="0" eaLnBrk="0">
                        <a:lnSpc>
                          <a:spcPts val="1539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数学</a:t>
                      </a:r>
                      <a:endParaRPr lang="SimSun" altLang="SimSun" sz="800" dirty="0"/>
                    </a:p>
                    <a:p>
                      <a:pPr marL="215265" algn="l" rtl="0" eaLnBrk="0">
                        <a:lnSpc>
                          <a:spcPts val="1653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英语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播音学概论、形体训练</a:t>
                      </a:r>
                      <a:endParaRPr lang="SimSun" altLang="SimSun" sz="800" dirty="0"/>
                    </a:p>
                    <a:p>
                      <a:pPr marL="297815" algn="l" rtl="0" eaLnBrk="0">
                        <a:lnSpc>
                          <a:spcPct val="100000"/>
                        </a:lnSpc>
                        <a:spcBef>
                          <a:spcPts val="247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即兴口语表达</a:t>
                      </a:r>
                      <a:endParaRPr lang="SimSun" altLang="SimSun" sz="8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133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主持艺术技巧、演讲学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476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新闻法规与道德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1430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山西应用科技学院</a:t>
                      </a:r>
                      <a:endParaRPr lang="SimSun" altLang="SimSun" sz="800" dirty="0"/>
                    </a:p>
                    <a:p>
                      <a:pPr marL="330200" algn="l" rtl="0" eaLnBrk="0">
                        <a:lnSpc>
                          <a:spcPct val="100000"/>
                        </a:lnSpc>
                        <a:spcBef>
                          <a:spcPts val="503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长治学院</a:t>
                      </a:r>
                      <a:endParaRPr lang="SimSun" altLang="SimSun" sz="800" dirty="0"/>
                    </a:p>
                    <a:p>
                      <a:pPr marL="330200" algn="l" rtl="0" eaLnBrk="0">
                        <a:lnSpc>
                          <a:spcPct val="100000"/>
                        </a:lnSpc>
                        <a:spcBef>
                          <a:spcPts val="383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运城学院</a:t>
                      </a:r>
                      <a:endParaRPr lang="SimSun" altLang="SimSun" sz="800" dirty="0"/>
                    </a:p>
                    <a:p>
                      <a:pPr marL="330200" algn="l" rtl="0" eaLnBrk="0">
                        <a:lnSpc>
                          <a:spcPct val="100000"/>
                        </a:lnSpc>
                        <a:spcBef>
                          <a:spcPts val="497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晋中学院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143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山西艺术职业学院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86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78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080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影视表演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080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电竞解说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舞蹈表演专业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4572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中国舞表演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476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芭蕾舞基础训练</a:t>
                      </a:r>
                      <a:endParaRPr lang="SimSun" altLang="SimSun" sz="800" dirty="0"/>
                    </a:p>
                    <a:p>
                      <a:pPr marL="189864" indent="57150" algn="r" rtl="0" eaLnBrk="0">
                        <a:lnSpc>
                          <a:spcPct val="110000"/>
                        </a:lnSpc>
                        <a:spcBef>
                          <a:spcPts val="220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中国古典舞身韵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</a:t>
                      </a:r>
                      <a:r>
                        <a:rPr sz="8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中国民族民间舞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现代舞、舞蹈编创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中国古典舞技巧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7800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4572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流行舞表演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4572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音乐剧表演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6"/>
          <p:cNvSpPr/>
          <p:nvPr/>
        </p:nvSpPr>
        <p:spPr>
          <a:xfrm>
            <a:off x="622332" y="4691484"/>
            <a:ext cx="6400165" cy="17278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89"/>
              </a:lnSpc>
              <a:tabLst/>
            </a:pPr>
            <a:endParaRPr lang="Arial" altLang="Arial" sz="100" dirty="0"/>
          </a:p>
          <a:p>
            <a:pPr marL="266065" algn="l" rtl="0" eaLnBrk="0">
              <a:lnSpc>
                <a:spcPct val="97000"/>
              </a:lnSpc>
              <a:tabLst/>
            </a:pP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凡正式注册我校学籍学生，根据财教【2013】84号文件，可享受国家免学费政策三年7500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元。</a:t>
            </a:r>
            <a:endParaRPr lang="SimHei" altLang="SimHei" sz="900" dirty="0"/>
          </a:p>
          <a:p>
            <a:pPr marL="12700" indent="253365" algn="l" rtl="0" eaLnBrk="0">
              <a:lnSpc>
                <a:spcPct val="120000"/>
              </a:lnSpc>
              <a:spcBef>
                <a:spcPts val="551"/>
              </a:spcBef>
              <a:tabLst/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根据财教【2012】376号文件，凡符合国家规定的贫困县每生每年可享2000元助学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金资助，同时可享受当地政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府“阳光雨露计划”每生每年3000元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当地政府补助。</a:t>
            </a:r>
            <a:endParaRPr lang="SimHei" altLang="SimHei" sz="900" dirty="0"/>
          </a:p>
          <a:p>
            <a:pPr algn="r" rtl="0" eaLnBrk="0">
              <a:lnSpc>
                <a:spcPct val="100000"/>
              </a:lnSpc>
              <a:spcBef>
                <a:spcPts val="506"/>
              </a:spcBef>
              <a:tabLst/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根据教财函【2019】104号《中等职业教育国家奖学金评审办法》,品学兼优学生可获得国家奖学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金每生每年</a:t>
            </a:r>
            <a:endParaRPr lang="SimHei" altLang="SimHei" sz="900" dirty="0"/>
          </a:p>
          <a:p>
            <a:pPr marL="12700" algn="l" rtl="0" eaLnBrk="0">
              <a:lnSpc>
                <a:spcPct val="89000"/>
              </a:lnSpc>
              <a:spcBef>
                <a:spcPts val="380"/>
              </a:spcBef>
              <a:tabLst/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6000元，同时可获得校级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奖学金每生每年3000元，校</a:t>
            </a:r>
            <a:endParaRPr lang="SimHei" altLang="SimHei" sz="900" dirty="0"/>
          </a:p>
          <a:p>
            <a:pPr marL="12700" algn="l" rtl="0" eaLnBrk="0">
              <a:lnSpc>
                <a:spcPts val="1540"/>
              </a:lnSpc>
              <a:tabLst/>
            </a:pP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企合作奖学金300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0元。</a:t>
            </a:r>
            <a:endParaRPr lang="SimHei" altLang="SimHei" sz="900" dirty="0"/>
          </a:p>
          <a:p>
            <a:pPr marL="266065" algn="l" rtl="0" eaLnBrk="0">
              <a:lnSpc>
                <a:spcPct val="89000"/>
              </a:lnSpc>
              <a:spcBef>
                <a:spcPts val="599"/>
              </a:spcBef>
              <a:tabLst/>
            </a:pP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根据国开办司发(2015)106号文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件，全省</a:t>
            </a:r>
            <a:endParaRPr lang="SimHei" altLang="SimHei" sz="900" dirty="0"/>
          </a:p>
          <a:p>
            <a:pPr marL="12700" algn="l" rtl="0" eaLnBrk="0">
              <a:lnSpc>
                <a:spcPts val="1599"/>
              </a:lnSpc>
              <a:tabLst/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贫困建档立卡户的学生，可享受当地扶贫办2000元</a:t>
            </a:r>
            <a:endParaRPr lang="SimHei" altLang="SimHei" sz="900" dirty="0"/>
          </a:p>
          <a:p>
            <a:pPr marL="12700" algn="l" rtl="0" eaLnBrk="0">
              <a:lnSpc>
                <a:spcPts val="1591"/>
              </a:lnSpc>
              <a:tabLst/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/年的补助(3年),学校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配合办理审批手续。</a:t>
            </a:r>
            <a:endParaRPr lang="SimHei" altLang="SimHei" sz="900" dirty="0"/>
          </a:p>
        </p:txBody>
      </p:sp>
      <p:sp>
        <p:nvSpPr>
          <p:cNvPr id="58" name="textbox 58"/>
          <p:cNvSpPr/>
          <p:nvPr/>
        </p:nvSpPr>
        <p:spPr>
          <a:xfrm>
            <a:off x="876284" y="6874631"/>
            <a:ext cx="6122034" cy="1143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91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00000"/>
              </a:lnSpc>
              <a:tabLst/>
            </a:pP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我校学生有四种升学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渠道：</a:t>
            </a:r>
            <a:endParaRPr lang="SimHei" altLang="SimHei" sz="900" dirty="0"/>
          </a:p>
          <a:p>
            <a:pPr marL="12700" algn="l" rtl="0" eaLnBrk="0">
              <a:lnSpc>
                <a:spcPct val="97000"/>
              </a:lnSpc>
              <a:spcBef>
                <a:spcPts val="473"/>
              </a:spcBef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一、我校所有专业均设有对口升学高考班，通过</a:t>
            </a:r>
            <a:r>
              <a:rPr sz="9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参加对口升学考试，录取后可取得大学本科/专科学历。</a:t>
            </a:r>
            <a:endParaRPr lang="SimHei" altLang="SimHei" sz="900" dirty="0"/>
          </a:p>
          <a:p>
            <a:pPr marL="12700" algn="l" rtl="0" eaLnBrk="0">
              <a:lnSpc>
                <a:spcPct val="97000"/>
              </a:lnSpc>
              <a:spcBef>
                <a:spcPts val="452"/>
              </a:spcBef>
              <a:tabLst/>
            </a:pP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二、我校所有专业凡符合录取条件的学生，均可报读“三二分段”升入省内公办大专院校，取得专科(高职)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学历。</a:t>
            </a:r>
            <a:endParaRPr lang="SimHei" altLang="SimHei" sz="900" dirty="0"/>
          </a:p>
          <a:p>
            <a:pPr marL="12700" algn="l" rtl="0" eaLnBrk="0">
              <a:lnSpc>
                <a:spcPct val="97000"/>
              </a:lnSpc>
              <a:spcBef>
                <a:spcPts val="602"/>
              </a:spcBef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三、我校所有专业学生毕业</a:t>
            </a:r>
            <a:r>
              <a:rPr sz="9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可参加高职院校单独招生考试，录取后毕业可取得大专学历。</a:t>
            </a:r>
            <a:endParaRPr lang="SimHei" altLang="SimHei" sz="900" dirty="0"/>
          </a:p>
          <a:p>
            <a:pPr marL="12700" algn="l" rtl="0" eaLnBrk="0">
              <a:lnSpc>
                <a:spcPct val="97000"/>
              </a:lnSpc>
              <a:spcBef>
                <a:spcPts val="403"/>
              </a:spcBef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四、我校播音主持专业和舞蹈</a:t>
            </a:r>
            <a:r>
              <a:rPr sz="9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表演专业学生毕业可参加艺术类高考升学，录取后可取得大学本科/专科学历。</a:t>
            </a:r>
            <a:endParaRPr lang="SimHei" altLang="SimHei" sz="9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五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、我校是加拿大汉森国际学院、亚历山大学院、福斯特学院、菲尔莱迪更斯学大学国际合作唯——所院校，在我校就读三</a:t>
            </a:r>
            <a:endParaRPr lang="SimHei" altLang="SimHei" sz="900" dirty="0"/>
          </a:p>
        </p:txBody>
      </p:sp>
      <p:sp>
        <p:nvSpPr>
          <p:cNvPr id="60" name="textbox 60"/>
          <p:cNvSpPr/>
          <p:nvPr/>
        </p:nvSpPr>
        <p:spPr>
          <a:xfrm>
            <a:off x="9921620" y="314918"/>
            <a:ext cx="4780279" cy="1109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中专统招代码：01148</a:t>
            </a:r>
            <a:r>
              <a:rPr sz="1600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3+2大专统招代码：18148</a:t>
            </a:r>
            <a:endParaRPr lang="SimHei" altLang="SimHei" sz="1600" dirty="0"/>
          </a:p>
          <a:p>
            <a:pPr marL="45719" algn="l" rtl="0" eaLnBrk="0">
              <a:lnSpc>
                <a:spcPct val="85000"/>
              </a:lnSpc>
              <a:spcBef>
                <a:spcPts val="1487"/>
              </a:spcBef>
              <a:tabLst/>
            </a:pP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全</a:t>
            </a:r>
            <a:r>
              <a:rPr sz="2400" kern="0" spc="-1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省</a:t>
            </a:r>
            <a:r>
              <a:rPr sz="2400" kern="0" spc="-2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</a:t>
            </a:r>
            <a:r>
              <a:rPr sz="2400" kern="0" spc="-2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生</a:t>
            </a:r>
            <a:r>
              <a:rPr sz="2400" kern="0" spc="-1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计</a:t>
            </a:r>
            <a:r>
              <a:rPr sz="2400" kern="0" spc="-20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划</a:t>
            </a:r>
            <a:r>
              <a:rPr sz="2400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2400" b="1" kern="0" spc="-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表</a:t>
            </a:r>
            <a:endParaRPr lang="SimHei" altLang="SimHei" sz="2400" dirty="0"/>
          </a:p>
          <a:p>
            <a:pPr marL="114935" algn="l" rtl="0" eaLnBrk="0">
              <a:lnSpc>
                <a:spcPts val="2771"/>
              </a:lnSpc>
              <a:tabLst/>
            </a:pPr>
            <a:r>
              <a:rPr sz="2000" b="1" kern="0" spc="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对口高考升学专业设置</a:t>
            </a:r>
            <a:endParaRPr lang="SimHei" altLang="SimHei" sz="20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65473" y="647718"/>
            <a:ext cx="3689354" cy="1339862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622332" y="2024436"/>
            <a:ext cx="6344284" cy="755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50"/>
              </a:lnSpc>
              <a:tabLst/>
            </a:pPr>
            <a:endParaRPr lang="Arial" altLang="Arial" sz="100" dirty="0"/>
          </a:p>
          <a:p>
            <a:pPr marL="12700" indent="253365" algn="l" rtl="0" eaLnBrk="0">
              <a:lnSpc>
                <a:spcPct val="133000"/>
              </a:lnSpc>
              <a:tabLst/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我校是1986年经山西省人民政府备案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、省教育厅批准具有国家计划内统招资格的全日制、综合性普通中专学校，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是山西省总工会批准举办的唯——所为企业服务的品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牌学校。学校秉承“大爱校园、全人教育”的办学理念，始终坚持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“大力发展职业教育，技能强国，技能报国”的办学宗旨，全面贯彻“自立、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自强、自尊、自爱”的校训，践行“为党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育人，为国育才”的教育使命，大力弘扬“工匠精神”,全面培养合格的社会主义建设者和接班人。</a:t>
            </a:r>
            <a:endParaRPr lang="SimHei" altLang="SimHei" sz="9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60802" y="3067078"/>
            <a:ext cx="3200466" cy="1104852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600410" y="5410162"/>
            <a:ext cx="3422674" cy="88901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622332" y="3275345"/>
            <a:ext cx="3222625" cy="9448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225"/>
              </a:lnSpc>
              <a:tabLst/>
            </a:pPr>
            <a:endParaRPr lang="Arial" altLang="Arial" sz="100" dirty="0"/>
          </a:p>
          <a:p>
            <a:pPr marL="12700" indent="253365" algn="l" rtl="0" eaLnBrk="0">
              <a:lnSpc>
                <a:spcPct val="134000"/>
              </a:lnSpc>
              <a:tabLst/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我校是山西省唯一一所国防教育示范学校，人民武装部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“国防教育”共建单位，</a:t>
            </a:r>
            <a:r>
              <a:rPr sz="900" kern="0" spc="3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“双拥友好”单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位，凡注册我校正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式学籍，符合参军条件的学生可享受普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通高校大专生身份从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我校直接参军入伍。服兵役期间按国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家规定保留学籍，退役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后免费读本科院校继续深造。</a:t>
            </a:r>
            <a:endParaRPr lang="SimHei" altLang="SimHei" sz="900" dirty="0"/>
          </a:p>
        </p:txBody>
      </p:sp>
      <p:sp>
        <p:nvSpPr>
          <p:cNvPr id="72" name="textbox 72"/>
          <p:cNvSpPr/>
          <p:nvPr/>
        </p:nvSpPr>
        <p:spPr>
          <a:xfrm>
            <a:off x="628961" y="1011945"/>
            <a:ext cx="1932939" cy="555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7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3600" b="1" kern="0" spc="1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学校简介</a:t>
            </a:r>
            <a:endParaRPr lang="SimHei" altLang="SimHei" sz="3600" dirty="0"/>
          </a:p>
        </p:txBody>
      </p:sp>
      <p:sp>
        <p:nvSpPr>
          <p:cNvPr id="74" name="textbox 74"/>
          <p:cNvSpPr/>
          <p:nvPr/>
        </p:nvSpPr>
        <p:spPr>
          <a:xfrm>
            <a:off x="10144645" y="7942406"/>
            <a:ext cx="2421254" cy="323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1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000" b="1" kern="0" spc="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艺术类高考专业设置</a:t>
            </a:r>
            <a:endParaRPr lang="SimHei" altLang="SimHei" sz="2000" dirty="0"/>
          </a:p>
        </p:txBody>
      </p:sp>
      <p:sp>
        <p:nvSpPr>
          <p:cNvPr id="76" name="textbox 76"/>
          <p:cNvSpPr/>
          <p:nvPr/>
        </p:nvSpPr>
        <p:spPr>
          <a:xfrm>
            <a:off x="625238" y="295848"/>
            <a:ext cx="3016885" cy="25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600" b="1" kern="0" spc="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山西省教育厅直属普通中专</a:t>
            </a:r>
            <a:r>
              <a:rPr sz="1600" b="1" kern="0" spc="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</a:t>
            </a:r>
            <a:endParaRPr lang="SimHei" altLang="SimHei" sz="16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641320" y="6489659"/>
            <a:ext cx="1098617" cy="266756"/>
            <a:chOff x="0" y="0"/>
            <a:chExt cx="1098617" cy="266756"/>
          </a:xfrm>
        </p:grpSpPr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098617" cy="266756"/>
            </a:xfrm>
            <a:prstGeom prst="rect">
              <a:avLst/>
            </a:prstGeom>
          </p:spPr>
        </p:pic>
        <p:sp>
          <p:nvSpPr>
            <p:cNvPr id="80" name="textbox 80"/>
            <p:cNvSpPr/>
            <p:nvPr/>
          </p:nvSpPr>
          <p:spPr>
            <a:xfrm>
              <a:off x="-12700" y="-12700"/>
              <a:ext cx="1124585" cy="3124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7000"/>
                </a:lnSpc>
                <a:tabLst/>
              </a:pPr>
              <a:endParaRPr lang="Arial" altLang="Arial" sz="600" dirty="0"/>
            </a:p>
            <a:p>
              <a:pPr marL="167004" algn="l" rtl="0" eaLnBrk="0">
                <a:lnSpc>
                  <a:spcPct val="99000"/>
                </a:lnSpc>
                <a:spcBef>
                  <a:spcPts val="3"/>
                </a:spcBef>
                <a:tabLst/>
              </a:pPr>
              <a:r>
                <a:rPr sz="1200" b="1" kern="0" spc="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升学有优势</a:t>
              </a:r>
              <a:endParaRPr lang="SimHei" altLang="SimHei" sz="12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35032" y="4286239"/>
            <a:ext cx="996944" cy="273043"/>
            <a:chOff x="0" y="0"/>
            <a:chExt cx="996944" cy="273043"/>
          </a:xfrm>
        </p:grpSpPr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996944" cy="273043"/>
            </a:xfrm>
            <a:prstGeom prst="rect">
              <a:avLst/>
            </a:prstGeom>
          </p:spPr>
        </p:pic>
        <p:sp>
          <p:nvSpPr>
            <p:cNvPr id="84" name="textbox 84"/>
            <p:cNvSpPr/>
            <p:nvPr/>
          </p:nvSpPr>
          <p:spPr>
            <a:xfrm>
              <a:off x="-12700" y="-12700"/>
              <a:ext cx="1022350" cy="31940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lang="Arial" altLang="Arial" sz="600" dirty="0"/>
            </a:p>
            <a:p>
              <a:pPr marL="173354" algn="l" rtl="0" eaLnBrk="0">
                <a:lnSpc>
                  <a:spcPct val="99000"/>
                </a:lnSpc>
                <a:spcBef>
                  <a:spcPts val="6"/>
                </a:spcBef>
                <a:tabLst/>
              </a:pPr>
              <a:r>
                <a:rPr sz="1200" b="1" kern="0" spc="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政府资助</a:t>
              </a:r>
              <a:endParaRPr lang="SimHei" altLang="SimHei" sz="12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647760" y="2876597"/>
            <a:ext cx="984216" cy="273043"/>
            <a:chOff x="0" y="0"/>
            <a:chExt cx="984216" cy="273043"/>
          </a:xfrm>
        </p:grpSpPr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984216" cy="273043"/>
            </a:xfrm>
            <a:prstGeom prst="rect">
              <a:avLst/>
            </a:prstGeom>
          </p:spPr>
        </p:pic>
        <p:sp>
          <p:nvSpPr>
            <p:cNvPr id="88" name="textbox 88"/>
            <p:cNvSpPr/>
            <p:nvPr/>
          </p:nvSpPr>
          <p:spPr>
            <a:xfrm>
              <a:off x="-12700" y="-12700"/>
              <a:ext cx="1009650" cy="31940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lang="Arial" altLang="Arial" sz="600" dirty="0"/>
            </a:p>
            <a:p>
              <a:pPr marL="160654" algn="l" rtl="0" eaLnBrk="0">
                <a:lnSpc>
                  <a:spcPct val="99000"/>
                </a:lnSpc>
                <a:spcBef>
                  <a:spcPts val="6"/>
                </a:spcBef>
                <a:tabLst/>
              </a:pPr>
              <a:r>
                <a:rPr sz="1200" b="1" kern="0" spc="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参军入伍</a:t>
              </a:r>
              <a:endParaRPr lang="SimHei" altLang="SimHei"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641320" y="1631975"/>
            <a:ext cx="990657" cy="253974"/>
            <a:chOff x="0" y="0"/>
            <a:chExt cx="990657" cy="253974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990657" cy="253974"/>
            </a:xfrm>
            <a:prstGeom prst="rect">
              <a:avLst/>
            </a:prstGeom>
          </p:spPr>
        </p:pic>
        <p:sp>
          <p:nvSpPr>
            <p:cNvPr id="92" name="textbox 92"/>
            <p:cNvSpPr/>
            <p:nvPr/>
          </p:nvSpPr>
          <p:spPr>
            <a:xfrm>
              <a:off x="-12700" y="-12700"/>
              <a:ext cx="1016635" cy="3009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  <a:tabLst/>
              </a:pPr>
              <a:endParaRPr lang="Arial" altLang="Arial" sz="400" dirty="0"/>
            </a:p>
            <a:p>
              <a:pPr marL="135254" algn="l" rtl="0" eaLnBrk="0">
                <a:lnSpc>
                  <a:spcPct val="100000"/>
                </a:lnSpc>
                <a:spcBef>
                  <a:spcPts val="1"/>
                </a:spcBef>
                <a:tabLst/>
              </a:pP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省</a:t>
              </a:r>
              <a:r>
                <a:rPr sz="1200" kern="0" spc="41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重</a:t>
              </a:r>
              <a:r>
                <a:rPr sz="1200" kern="0" spc="39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1200" b="1" kern="0" spc="-30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点</a:t>
              </a:r>
              <a:endParaRPr lang="SimHei" altLang="SimHei" sz="1200" dirty="0"/>
            </a:p>
          </p:txBody>
        </p:sp>
      </p:grpSp>
      <p:sp>
        <p:nvSpPr>
          <p:cNvPr id="94" name="textbox 94"/>
          <p:cNvSpPr/>
          <p:nvPr/>
        </p:nvSpPr>
        <p:spPr>
          <a:xfrm>
            <a:off x="4356158" y="841502"/>
            <a:ext cx="521969" cy="474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54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6000"/>
              </a:lnSpc>
              <a:tabLst/>
            </a:pP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毕业证书</a:t>
            </a:r>
            <a:endParaRPr lang="SimHei" altLang="SimHei" sz="600" dirty="0"/>
          </a:p>
          <a:p>
            <a:pPr marL="12700" algn="l" rtl="0" eaLnBrk="0">
              <a:lnSpc>
                <a:spcPct val="83000"/>
              </a:lnSpc>
              <a:spcBef>
                <a:spcPts val="343"/>
              </a:spcBef>
              <a:tabLst/>
            </a:pPr>
            <a:r>
              <a:rPr sz="3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学生</a:t>
            </a:r>
            <a:r>
              <a:rPr sz="300" kern="0" spc="1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3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敏料，</a:t>
            </a:r>
            <a:endParaRPr lang="SimSun" altLang="SimSun" sz="300" dirty="0"/>
          </a:p>
          <a:p>
            <a:pPr marL="12700" algn="l" rtl="0" eaLnBrk="0">
              <a:lnSpc>
                <a:spcPts val="766"/>
              </a:lnSpc>
              <a:tabLst/>
            </a:pPr>
            <a:r>
              <a:rPr sz="6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具21</a:t>
            </a:r>
            <a:endParaRPr lang="SimSun" altLang="SimSun" sz="6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*^4ta</a:t>
            </a:r>
            <a:endParaRPr lang="Times New Roman" altLang="Times New Roman" sz="900" dirty="0"/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032427" y="8883662"/>
            <a:ext cx="673217" cy="152342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438964" y="9569415"/>
            <a:ext cx="399943" cy="120700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534196" y="9283693"/>
            <a:ext cx="291982" cy="107918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362418" y="1320794"/>
            <a:ext cx="247664" cy="126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371464" y="1222377"/>
          <a:ext cx="6604000" cy="8819516"/>
        </p:xfrm>
        <a:graphic>
          <a:graphicData uri="http://schemas.openxmlformats.org/drawingml/2006/table">
            <a:tbl>
              <a:tblPr/>
              <a:tblGrid>
                <a:gridCol w="835025"/>
                <a:gridCol w="812800"/>
                <a:gridCol w="1447800"/>
                <a:gridCol w="635000"/>
                <a:gridCol w="1257300"/>
                <a:gridCol w="1104900"/>
                <a:gridCol w="511175"/>
              </a:tblGrid>
              <a:tr h="168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0129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升学途径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9177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专业名称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9269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专业方向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397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公共基础课程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414019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专业课程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987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升入大专院校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ts val="127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限招人数</a:t>
                      </a:r>
                      <a:endParaRPr lang="SimSun" altLang="SimSun" sz="1000" dirty="0"/>
                    </a:p>
                  </a:txBody>
                  <a:tcPr marL="0" marR="0" marT="544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rowSpan="50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三二分段升学</a:t>
                      </a:r>
                      <a:endParaRPr lang="SimSun" altLang="SimSun" sz="800" dirty="0"/>
                    </a:p>
                    <a:p>
                      <a:pPr marL="66039" algn="l" rtl="0" eaLnBrk="0">
                        <a:lnSpc>
                          <a:spcPts val="966"/>
                        </a:lnSpc>
                        <a:spcBef>
                          <a:spcPts val="490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(直接升入对口</a:t>
                      </a:r>
                      <a:endParaRPr lang="SimSun" altLang="SimSun" sz="800" dirty="0"/>
                    </a:p>
                    <a:p>
                      <a:pPr marL="173989" algn="l" rtl="0" eaLnBrk="0">
                        <a:lnSpc>
                          <a:spcPct val="100000"/>
                        </a:lnSpc>
                        <a:spcBef>
                          <a:spcPts val="534"/>
                        </a:spcBef>
                        <a:tabLst/>
                      </a:pP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大专院校)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高职单招升学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15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33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会展服务与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9050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管理专业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41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航空、高铁乘务、票务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0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0891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语文</a:t>
                      </a:r>
                      <a:endParaRPr lang="SimSun" altLang="SimSun" sz="800" dirty="0"/>
                    </a:p>
                    <a:p>
                      <a:pPr marL="208915" algn="l" rtl="0" eaLnBrk="0">
                        <a:lnSpc>
                          <a:spcPts val="2139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数学</a:t>
                      </a:r>
                      <a:endParaRPr lang="SimSun" altLang="SimSun" sz="800" dirty="0"/>
                    </a:p>
                    <a:p>
                      <a:pPr marL="208915" algn="l" rtl="0" eaLnBrk="0">
                        <a:lnSpc>
                          <a:spcPts val="2153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英语</a:t>
                      </a:r>
                      <a:endParaRPr lang="SimSun" altLang="SimSun" sz="800" dirty="0"/>
                    </a:p>
                    <a:p>
                      <a:pPr marL="208915" algn="l" rtl="0" eaLnBrk="0">
                        <a:lnSpc>
                          <a:spcPts val="2149"/>
                        </a:lnSpc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历史</a:t>
                      </a:r>
                      <a:endParaRPr lang="SimSun" altLang="SimSun" sz="800" dirty="0"/>
                    </a:p>
                    <a:p>
                      <a:pPr marL="100964" algn="l" rtl="0" eaLnBrk="0">
                        <a:lnSpc>
                          <a:spcPts val="966"/>
                        </a:lnSpc>
                        <a:spcBef>
                          <a:spcPts val="1355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思想政治</a:t>
                      </a:r>
                      <a:endParaRPr lang="SimSun" altLang="SimSun" sz="800" dirty="0"/>
                    </a:p>
                    <a:p>
                      <a:pPr marL="100964" algn="l" rtl="0" eaLnBrk="0">
                        <a:lnSpc>
                          <a:spcPct val="100000"/>
                        </a:lnSpc>
                        <a:spcBef>
                          <a:spcPts val="1077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信息技术</a:t>
                      </a:r>
                      <a:endParaRPr lang="SimSun" altLang="SimSun" sz="800" dirty="0"/>
                    </a:p>
                    <a:p>
                      <a:pPr marL="208915" algn="l" rtl="0" eaLnBrk="0">
                        <a:lnSpc>
                          <a:spcPct val="100000"/>
                        </a:lnSpc>
                        <a:spcBef>
                          <a:spcPts val="1240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艺术</a:t>
                      </a:r>
                      <a:endParaRPr lang="SimSun" altLang="SimSun" sz="800" dirty="0"/>
                    </a:p>
                    <a:p>
                      <a:pPr marL="44450" algn="l" rtl="0" eaLnBrk="0">
                        <a:lnSpc>
                          <a:spcPct val="100000"/>
                        </a:lnSpc>
                        <a:spcBef>
                          <a:spcPts val="124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体育与健康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00964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国防教育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96214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民航铁路服务概论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ct val="88000"/>
                        </a:lnSpc>
                        <a:spcBef>
                          <a:spcPts val="294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乘务礼仪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ts val="13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乘务英语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ts val="1249"/>
                        </a:lnSpc>
                        <a:tabLst/>
                      </a:pP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服务实训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ts val="1306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茶艺花艺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700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山西铁道职业技术学院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60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90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航空、高铁地勤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航空、高铁乘警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49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市政府、公安局会服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588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插花师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588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茶艺师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4765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计算机应用专业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349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电子竞技运动与管理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39064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电子竞技运动与管理</a:t>
                      </a:r>
                      <a:endParaRPr lang="SimSun" altLang="SimSun" sz="800" dirty="0"/>
                    </a:p>
                    <a:p>
                      <a:pPr algn="r" rtl="0" eaLnBrk="0">
                        <a:lnSpc>
                          <a:spcPct val="99000"/>
                        </a:lnSpc>
                        <a:spcBef>
                          <a:spcPts val="143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网络信息安全与5G软件开发</a:t>
                      </a:r>
                      <a:endParaRPr lang="SimSun" altLang="SimSun" sz="800" dirty="0"/>
                    </a:p>
                    <a:p>
                      <a:pPr marL="247015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4D游戏动漫制作</a:t>
                      </a:r>
                      <a:endParaRPr lang="SimSun" altLang="SimSun" sz="800" dirty="0"/>
                    </a:p>
                    <a:p>
                      <a:pPr algn="r" rtl="0" eaLnBrk="0">
                        <a:lnSpc>
                          <a:spcPct val="100000"/>
                        </a:lnSpc>
                        <a:spcBef>
                          <a:spcPts val="29"/>
                        </a:spcBef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数字传媒设计与无人机应用</a:t>
                      </a:r>
                      <a:endParaRPr lang="SimSun" altLang="SimSun" sz="800" dirty="0"/>
                    </a:p>
                    <a:p>
                      <a:pPr marL="56514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电子商务与智能财会3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.0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晋中职业技术学院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70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2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网络信息安全与5G软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件开发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4D游戏动漫制作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2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数字传媒设计与无人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机应用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51764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电子商务与智能财会3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.0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82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新媒体运营专业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短视频拍摄剪辑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6989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70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短视频拍摄剪辑</a:t>
                      </a:r>
                      <a:endParaRPr lang="SimSun" altLang="SimSun" sz="800" dirty="0"/>
                    </a:p>
                    <a:p>
                      <a:pPr marL="354965" algn="l" rtl="0" eaLnBrk="0">
                        <a:lnSpc>
                          <a:spcPct val="99000"/>
                        </a:lnSpc>
                        <a:spcBef>
                          <a:spcPts val="34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全媒体运营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ct val="99000"/>
                        </a:lnSpc>
                        <a:spcBef>
                          <a:spcPts val="10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直播电商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晋中职业技术学院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74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085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全媒体运营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736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直播电商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90500" algn="l" rtl="0" eaLnBrk="0">
                        <a:lnSpc>
                          <a:spcPct val="8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机电技术</a:t>
                      </a:r>
                      <a:endParaRPr lang="SimSun" altLang="SimSun" sz="800" dirty="0"/>
                    </a:p>
                    <a:p>
                      <a:pPr marL="190500" algn="l" rtl="0" eaLnBrk="0">
                        <a:lnSpc>
                          <a:spcPts val="1355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50736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智能制造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39064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电气设备应用与维修</a:t>
                      </a:r>
                      <a:endParaRPr lang="SimSun" altLang="SimSun" sz="800" dirty="0"/>
                    </a:p>
                    <a:p>
                      <a:pPr marL="354965" algn="l" rtl="0" eaLnBrk="0">
                        <a:lnSpc>
                          <a:spcPct val="100000"/>
                        </a:lnSpc>
                        <a:spcBef>
                          <a:spcPts val="39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3D打印技术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96214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机械制造装备设计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晋中职业技术学院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山西工程职业学院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80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064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3D打印技术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太阳能发电技术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2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电气自动化设备安装与维修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94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制冷设备技术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90500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焊接技术</a:t>
                      </a:r>
                      <a:endParaRPr lang="SimSun" altLang="SimSun" sz="800" dirty="0"/>
                    </a:p>
                    <a:p>
                      <a:pPr marL="190500" algn="l" rtl="0" eaLnBrk="0">
                        <a:lnSpc>
                          <a:spcPts val="1453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应用专业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736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特种焊接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39064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特种焊接方法与工艺</a:t>
                      </a:r>
                      <a:endParaRPr lang="SimSun" altLang="SimSun" sz="800" dirty="0"/>
                    </a:p>
                    <a:p>
                      <a:pPr marL="88264" algn="l" rtl="0" eaLnBrk="0">
                        <a:lnSpc>
                          <a:spcPct val="100000"/>
                        </a:lnSpc>
                        <a:spcBef>
                          <a:spcPts val="33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焊接机器人编程与操作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ct val="100000"/>
                        </a:lnSpc>
                        <a:spcBef>
                          <a:spcPts val="391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机械制图</a:t>
                      </a:r>
                      <a:endParaRPr lang="SimSun" altLang="SimSun" sz="800" dirty="0"/>
                    </a:p>
                    <a:p>
                      <a:pPr marL="354965" algn="l" rtl="0" eaLnBrk="0">
                        <a:lnSpc>
                          <a:spcPts val="975"/>
                        </a:lnSpc>
                        <a:spcBef>
                          <a:spcPts val="213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热加工工艺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64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0650" algn="l" rtl="0" eaLnBrk="0">
                        <a:lnSpc>
                          <a:spcPct val="126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山西职业技术学院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山西工程职业学院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4150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工业机器人应用与维护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08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焊接自动化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焊接机器人编程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产品设计与制造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941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生产运行管理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19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33350" indent="57150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8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汽车运用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与维修专业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汽车检测与维修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701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汽车检测与维修</a:t>
                      </a:r>
                      <a:endParaRPr lang="SimSun" altLang="SimSun" sz="800" dirty="0"/>
                    </a:p>
                    <a:p>
                      <a:pPr marL="88264" algn="l" rtl="0" eaLnBrk="0">
                        <a:lnSpc>
                          <a:spcPct val="100000"/>
                        </a:lnSpc>
                        <a:spcBef>
                          <a:spcPts val="19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新能源汽车检测与维修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7015" indent="57150" algn="l" rtl="0" eaLnBrk="0">
                        <a:lnSpc>
                          <a:spcPct val="11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汽车车身修理   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汽车装饰与美容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</a:t>
                      </a: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汽车营销与服务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3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山西职业技术学院</a:t>
                      </a: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山西工程职业学院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80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41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新能源汽车检测与维修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9941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汽车车身修理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汽车装饰与美容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汽车营销与服务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133350" algn="l" rtl="0" eaLnBrk="0">
                        <a:lnSpc>
                          <a:spcPct val="12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  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与维护专业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无人机维护技术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701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无人机维护技术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无人机模拟飞行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</a:t>
                      </a:r>
                      <a:r>
                        <a:rPr sz="8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无人机操控技术</a:t>
                      </a:r>
                      <a:endParaRPr lang="SimSun" altLang="SimSun" sz="800" dirty="0"/>
                    </a:p>
                    <a:p>
                      <a:pPr marL="196214" algn="l" rtl="0" eaLnBrk="0">
                        <a:lnSpc>
                          <a:spcPct val="9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无人机组装与调试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山西职业技术学院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71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无人机应用技术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无人机操控技术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幼儿教育专业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73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学前教育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algn="r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约</a:t>
                      </a:r>
                      <a:r>
                        <a:rPr sz="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况世全课道：纷儿资原着</a:t>
                      </a: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论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200" dirty="0"/>
                    </a:p>
                    <a:p>
                      <a:pPr algn="r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8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器</a:t>
                      </a:r>
                      <a:r>
                        <a:rPr sz="1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学费学</a:t>
                      </a:r>
                      <a:r>
                        <a:rPr sz="1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校</a:t>
                      </a:r>
                      <a:endParaRPr lang="SimSun" altLang="SimSun" sz="1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播音主持专业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085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播音与主持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7365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髦塑素魂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6032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1051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播音学概论、形体训练</a:t>
                      </a:r>
                      <a:endParaRPr lang="SimSun" altLang="SimSun" sz="500" dirty="0"/>
                    </a:p>
                    <a:p>
                      <a:pPr marL="164464" indent="-31115" algn="l" rtl="0" eaLnBrk="0">
                        <a:lnSpc>
                          <a:spcPct val="84000"/>
                        </a:lnSpc>
                        <a:spcBef>
                          <a:spcPts val="9"/>
                        </a:spcBef>
                        <a:tabLst/>
                      </a:pPr>
                      <a:r>
                        <a:rPr sz="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即兴口语表达、主持艺术技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巧</a:t>
                      </a:r>
                      <a:r>
                        <a:rPr sz="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6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演讲学、新闻法规与道德</a:t>
                      </a:r>
                      <a:endParaRPr lang="SimSun" altLang="SimSun" sz="6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19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7314" indent="12700" algn="l" rtl="0" eaLnBrk="0">
                        <a:lnSpc>
                          <a:spcPct val="112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晋中职业技术学院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山西艺术职业学院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65100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6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45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舞蹈表演专业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0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70995"/>
                        </a:lnSpc>
                        <a:tabLst/>
                      </a:pPr>
                      <a:endParaRPr lang="Arial" altLang="Arial" sz="100" dirty="0"/>
                    </a:p>
                    <a:p>
                      <a:pPr algn="r" rtl="0" eaLnBrk="0">
                        <a:lnSpc>
                          <a:spcPct val="86000"/>
                        </a:lnSpc>
                        <a:tabLst/>
                      </a:pPr>
                      <a:r>
                        <a:rPr sz="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色地华蓝配模点和国或代塑的</a:t>
                      </a:r>
                      <a:endParaRPr lang="SimSun" altLang="SimSun" sz="800" dirty="0"/>
                    </a:p>
                    <a:p>
                      <a:pPr algn="r" rtl="0" eaLnBrk="0">
                        <a:lnSpc>
                          <a:spcPts val="1839"/>
                        </a:lnSpc>
                        <a:tabLst/>
                      </a:pPr>
                      <a:r>
                        <a:rPr sz="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舞蹈编创、中国古典舞技巧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16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64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5880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舞表演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00"/>
                        </a:lnSpc>
                        <a:tabLst/>
                      </a:pPr>
                      <a:endParaRPr lang="Arial" altLang="Arial" sz="7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中餐烹饪专业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073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中餐烹饪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59715" algn="l" rtl="0" eaLnBrk="0">
                        <a:lnSpc>
                          <a:spcPct val="9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需</a:t>
                      </a:r>
                      <a:r>
                        <a:rPr sz="15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15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类</a:t>
                      </a:r>
                      <a:endParaRPr lang="SimSun" altLang="SimSun" sz="1500" dirty="0"/>
                    </a:p>
                    <a:p>
                      <a:pPr marL="316865" indent="-25400" algn="l" rtl="0" eaLnBrk="0">
                        <a:lnSpc>
                          <a:spcPct val="96000"/>
                        </a:lnSpc>
                        <a:spcBef>
                          <a:spcPts val="165"/>
                        </a:spcBef>
                        <a:tabLst/>
                      </a:pPr>
                      <a:r>
                        <a:rPr sz="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烹 饪</a:t>
                      </a:r>
                      <a:r>
                        <a:rPr sz="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概 论 与 基</a:t>
                      </a:r>
                      <a:r>
                        <a:rPr sz="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础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食品安全知识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2700" algn="l" rtl="0" eaLnBrk="0">
                        <a:lnSpc>
                          <a:spcPct val="130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山西国际商务职业学院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山西经济管理干部学院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92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90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35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西餐烹饪专业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5085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中式面点师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701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中西式面点基础</a:t>
                      </a:r>
                      <a:endParaRPr lang="SimSun" altLang="SimSun" sz="800" dirty="0"/>
                    </a:p>
                    <a:p>
                      <a:pPr marL="304800" algn="l" rtl="0" eaLnBrk="0">
                        <a:lnSpc>
                          <a:spcPct val="94000"/>
                        </a:lnSpc>
                        <a:spcBef>
                          <a:spcPts val="232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西餐烹饪基础</a:t>
                      </a:r>
                      <a:endParaRPr lang="SimSun" altLang="SimSun" sz="800" dirty="0"/>
                    </a:p>
                    <a:p>
                      <a:pPr marL="247015" algn="l" rtl="0" eaLnBrk="0">
                        <a:lnSpc>
                          <a:spcPct val="99000"/>
                        </a:lnSpc>
                        <a:spcBef>
                          <a:spcPts val="10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西餐文化与礼仪</a:t>
                      </a:r>
                      <a:endParaRPr lang="SimSun" altLang="SimSun" sz="800" dirty="0"/>
                    </a:p>
                    <a:p>
                      <a:pPr marL="247015" algn="l" rtl="0" eaLnBrk="0">
                        <a:lnSpc>
                          <a:spcPct val="94000"/>
                        </a:lnSpc>
                        <a:spcBef>
                          <a:spcPts val="237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食品营养与安全</a:t>
                      </a:r>
                      <a:endParaRPr lang="SimSun" altLang="SimSun" sz="800" dirty="0"/>
                    </a:p>
                    <a:p>
                      <a:pPr marL="412750" algn="l" rtl="0" eaLnBrk="0">
                        <a:lnSpc>
                          <a:spcPct val="99000"/>
                        </a:lnSpc>
                        <a:spcBef>
                          <a:spcPts val="10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餐饮管理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700" algn="l" rtl="0" eaLnBrk="0">
                        <a:lnSpc>
                          <a:spcPct val="11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山西国际商务职业学院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山西经济管理干部学院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70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9146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西式裱花、烘焙师</a:t>
                      </a:r>
                      <a:endParaRPr lang="SimSun" altLang="SimSun" sz="800" dirty="0"/>
                    </a:p>
                    <a:p>
                      <a:pPr marL="450850" algn="l" rtl="0" eaLnBrk="0">
                        <a:lnSpc>
                          <a:spcPct val="100000"/>
                        </a:lnSpc>
                        <a:spcBef>
                          <a:spcPts val="390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西餐料理师</a:t>
                      </a:r>
                      <a:endParaRPr lang="SimSun" altLang="SimSun" sz="800" dirty="0"/>
                    </a:p>
                    <a:p>
                      <a:pPr marL="234950" algn="l" rtl="0" eaLnBrk="0">
                        <a:lnSpc>
                          <a:spcPct val="100000"/>
                        </a:lnSpc>
                        <a:spcBef>
                          <a:spcPts val="135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精品调酒师、咖啡师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人物形象设计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941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常规美容美体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30480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人物形象设计</a:t>
                      </a:r>
                      <a:endParaRPr lang="SimSun" altLang="SimSun" sz="800" dirty="0"/>
                    </a:p>
                    <a:p>
                      <a:pPr marL="196214" indent="50165" algn="l" rtl="0" eaLnBrk="0">
                        <a:lnSpc>
                          <a:spcPct val="118000"/>
                        </a:lnSpc>
                        <a:spcBef>
                          <a:spcPts val="34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美发与造型设计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 </a:t>
                      </a: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美甲、美睫、纹绣</a:t>
                      </a:r>
                      <a:endParaRPr lang="SimSun" altLang="SimSun" sz="800" dirty="0"/>
                    </a:p>
                    <a:p>
                      <a:pPr marL="304800" algn="l" rtl="0" eaLnBrk="0">
                        <a:lnSpc>
                          <a:spcPct val="88000"/>
                        </a:lnSpc>
                        <a:spcBef>
                          <a:spcPts val="238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中医保健按摩</a:t>
                      </a:r>
                      <a:endParaRPr lang="SimSun" altLang="SimSun" sz="800" dirty="0"/>
                    </a:p>
                    <a:p>
                      <a:pPr marL="247015" algn="l" rtl="0" eaLnBrk="0">
                        <a:lnSpc>
                          <a:spcPts val="14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影视剧组跟妆师</a:t>
                      </a:r>
                      <a:endParaRPr lang="SimSun" altLang="SimSun" sz="8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30480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医疗美容助理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2065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山西职业技术学院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510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90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736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医疗美容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941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中医保健按摩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美发与造型设计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290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影视剧组跟妆师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49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明星私人定制造型师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146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化妆美甲纹绣美睫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477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一年制高职单招、</a:t>
                      </a:r>
                      <a:endParaRPr lang="SimSun" altLang="SimSun" sz="800" dirty="0"/>
                    </a:p>
                    <a:p>
                      <a:pPr marL="85089" algn="l" rtl="0" eaLnBrk="0">
                        <a:lnSpc>
                          <a:spcPct val="100000"/>
                        </a:lnSpc>
                        <a:spcBef>
                          <a:spcPts val="89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 口</a:t>
                      </a:r>
                      <a:r>
                        <a:rPr sz="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升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复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读</a:t>
                      </a:r>
                      <a:r>
                        <a:rPr sz="8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班</a:t>
                      </a:r>
                      <a:r>
                        <a:rPr sz="8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：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317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招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对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象 ： 以</a:t>
                      </a:r>
                      <a:r>
                        <a:rPr sz="8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业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均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招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应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往</a:t>
                      </a:r>
                      <a:r>
                        <a:rPr sz="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届</a:t>
                      </a:r>
                      <a:r>
                        <a:rPr sz="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高 中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 中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专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职</a:t>
                      </a:r>
                      <a:r>
                        <a:rPr sz="8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高</a:t>
                      </a: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</a:t>
                      </a:r>
                      <a:r>
                        <a:rPr sz="8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技</a:t>
                      </a:r>
                      <a:r>
                        <a:rPr sz="8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校</a:t>
                      </a:r>
                      <a:r>
                        <a:rPr sz="8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毕</a:t>
                      </a:r>
                      <a:r>
                        <a:rPr sz="8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业</a:t>
                      </a:r>
                      <a:r>
                        <a:rPr sz="8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生</a:t>
                      </a:r>
                      <a:endParaRPr lang="SimSun" altLang="SimSun" sz="8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5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100" algn="l" rtl="0" eaLnBrk="0">
                        <a:lnSpc>
                          <a:spcPts val="1051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" name="textbox 108"/>
          <p:cNvSpPr/>
          <p:nvPr/>
        </p:nvSpPr>
        <p:spPr>
          <a:xfrm>
            <a:off x="8280448" y="314918"/>
            <a:ext cx="6421120" cy="3461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中专统招代码：01148</a:t>
            </a:r>
            <a:r>
              <a:rPr sz="1600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3+2大专统招代码：18148</a:t>
            </a:r>
            <a:endParaRPr lang="SimHei" altLang="SimHei" sz="1600" dirty="0"/>
          </a:p>
          <a:p>
            <a:pPr algn="l" rtl="0" eaLnBrk="0">
              <a:lnSpc>
                <a:spcPct val="12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marL="62864" algn="l" rtl="0" eaLnBrk="0">
              <a:lnSpc>
                <a:spcPct val="95000"/>
              </a:lnSpc>
              <a:spcBef>
                <a:spcPts val="484"/>
              </a:spcBef>
              <a:tabLst/>
            </a:pPr>
            <a:r>
              <a:rPr sz="16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3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会展服务与管理专业</a:t>
            </a:r>
            <a:endParaRPr lang="SimHei" altLang="SimHei" sz="1600" dirty="0"/>
          </a:p>
          <a:p>
            <a:pPr marL="12700" indent="230504" algn="l" rtl="0" eaLnBrk="0">
              <a:lnSpc>
                <a:spcPct val="132000"/>
              </a:lnSpc>
              <a:spcBef>
                <a:spcPts val="1112"/>
              </a:spcBef>
              <a:tabLst/>
            </a:pPr>
            <a:r>
              <a:rPr sz="12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培养具专业素养较强，专业技能过硬，能在航空、铁路、政府、国企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从事服务与管理工作的高素质复合型人才。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与各大航空公司、铁路局、政府部门及国企单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位签订订单班合作。</a:t>
            </a:r>
            <a:endParaRPr lang="SimHei" altLang="SimHei" sz="1200" dirty="0"/>
          </a:p>
          <a:p>
            <a:pPr marL="12700" indent="230504" algn="l" rtl="0" eaLnBrk="0">
              <a:lnSpc>
                <a:spcPct val="120000"/>
              </a:lnSpc>
              <a:spcBef>
                <a:spcPts val="935"/>
              </a:spcBef>
              <a:tabLst/>
            </a:pPr>
            <a:r>
              <a:rPr sz="1200" b="1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文化通识课、民航铁路服务概论、乘务礼仪、普通话语音与播音技巧、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乘务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英语、服务实训、面试技巧、形象设计、茶艺、花艺等课程。</a:t>
            </a:r>
            <a:endParaRPr lang="SimHei" altLang="SimHei" sz="1200" dirty="0"/>
          </a:p>
          <a:p>
            <a:pPr marL="243204" algn="l" rtl="0" eaLnBrk="0">
              <a:lnSpc>
                <a:spcPct val="99000"/>
              </a:lnSpc>
              <a:spcBef>
                <a:spcPts val="957"/>
              </a:spcBef>
              <a:tabLst/>
            </a:pPr>
            <a:r>
              <a:rPr sz="1200" b="1" kern="0" spc="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对口高考升学、三二分段升学、高职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单招升学。</a:t>
            </a:r>
            <a:endParaRPr lang="SimHei" altLang="SimHei" sz="1200" dirty="0"/>
          </a:p>
          <a:p>
            <a:pPr marL="243204" algn="l" rtl="0" eaLnBrk="0">
              <a:lnSpc>
                <a:spcPct val="88000"/>
              </a:lnSpc>
              <a:spcBef>
                <a:spcPts val="681"/>
              </a:spcBef>
              <a:tabLst/>
            </a:pPr>
            <a:r>
              <a:rPr sz="12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国家会议接待中心、北京市委市政府、北京军委、北京公安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、国家博物馆、</a:t>
            </a:r>
            <a:endParaRPr lang="SimHei" altLang="SimHei" sz="1200" dirty="0"/>
          </a:p>
          <a:p>
            <a:pPr marL="12700" algn="l" rtl="0" eaLnBrk="0">
              <a:lnSpc>
                <a:spcPct val="155000"/>
              </a:lnSpc>
              <a:spcBef>
                <a:spcPts val="24"/>
              </a:spcBef>
              <a:tabLst/>
            </a:pP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北京首都国际机场、上海浦东国际机场、东方航空公司、南方航空公司、国际航空公司、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北京铁路局、北京地铁总局、太原铁路局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等。</a:t>
            </a:r>
            <a:endParaRPr lang="SimHei" altLang="SimHei" sz="1200" dirty="0"/>
          </a:p>
        </p:txBody>
      </p:sp>
      <p:sp>
        <p:nvSpPr>
          <p:cNvPr id="110" name="textbox 110"/>
          <p:cNvSpPr/>
          <p:nvPr/>
        </p:nvSpPr>
        <p:spPr>
          <a:xfrm>
            <a:off x="8280449" y="5478310"/>
            <a:ext cx="6411595" cy="2856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6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6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3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计算机应用专业</a:t>
            </a:r>
            <a:endParaRPr lang="SimHei" altLang="SimHei" sz="1600" dirty="0"/>
          </a:p>
          <a:p>
            <a:pPr marL="12700" indent="230504" algn="l" rtl="0" eaLnBrk="0">
              <a:lnSpc>
                <a:spcPct val="125000"/>
              </a:lnSpc>
              <a:spcBef>
                <a:spcPts val="1402"/>
              </a:spcBef>
              <a:tabLst/>
            </a:pPr>
            <a:r>
              <a:rPr sz="12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本专业培养能适应计算机技术在企事业单位中发展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、应用的需要，具有扎实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的计算机基础知识、计算机专业知识和较强的计算机办公自动化、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数据库等常用软件应用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能力、计算机网络基本应用能力，能够在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企事业单位相关部门从事计算机办公自动化和计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算机软件应用等计算机相关应用工作的实用型人才。</a:t>
            </a:r>
            <a:endParaRPr lang="SimHei" altLang="SimHei" sz="1200" dirty="0"/>
          </a:p>
          <a:p>
            <a:pPr marL="12700" indent="230504" algn="l" rtl="0" eaLnBrk="0">
              <a:lnSpc>
                <a:spcPct val="113000"/>
              </a:lnSpc>
              <a:spcBef>
                <a:spcPts val="786"/>
              </a:spcBef>
              <a:tabLst/>
            </a:pPr>
            <a:r>
              <a:rPr sz="1200" b="1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电子竞技运动与管理、网络信息安全与5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</a:t>
            </a:r>
            <a:r>
              <a:rPr sz="12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软件开发、4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1200" kern="0" spc="-3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游戏动漫制作、数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字传媒设计与无人机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应用、电子商务与智能财会3.0。</a:t>
            </a:r>
            <a:endParaRPr lang="SimHei" altLang="SimHei" sz="1200" dirty="0"/>
          </a:p>
          <a:p>
            <a:pPr marL="243204" algn="l" rtl="0" eaLnBrk="0">
              <a:lnSpc>
                <a:spcPct val="99000"/>
              </a:lnSpc>
              <a:spcBef>
                <a:spcPts val="556"/>
              </a:spcBef>
              <a:tabLst/>
            </a:pPr>
            <a:r>
              <a:rPr sz="1200" b="1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对口高考升学、三二分段升学、高职单招升学。</a:t>
            </a:r>
            <a:endParaRPr lang="SimHei" altLang="SimHei" sz="12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500" dirty="0"/>
          </a:p>
          <a:p>
            <a:pPr marL="12700" indent="230504" algn="l" rtl="0" eaLnBrk="0">
              <a:lnSpc>
                <a:spcPct val="120000"/>
              </a:lnSpc>
              <a:spcBef>
                <a:spcPts val="3"/>
              </a:spcBef>
              <a:tabLst/>
            </a:pPr>
            <a:r>
              <a:rPr sz="1200" b="1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京东商城、阿里巴巴、天猫商城、360网络公司、唯品会、百度公司、北京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汉龙思琪有限公司、北京神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州光大科技股份有限公司、上海和君纵达数据科技有限公司、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北京拓尔思信息技术有限公司、山西佳信广告装饰工程有限公司等。</a:t>
            </a:r>
            <a:endParaRPr lang="SimHei" altLang="SimHei" sz="1200" dirty="0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80420" y="8343862"/>
            <a:ext cx="6457981" cy="151137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8261405" y="3829002"/>
            <a:ext cx="6464267" cy="1244621"/>
            <a:chOff x="0" y="0"/>
            <a:chExt cx="6464267" cy="1244621"/>
          </a:xfrm>
        </p:grpSpPr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6464267" cy="1244621"/>
            </a:xfrm>
            <a:prstGeom prst="rect">
              <a:avLst/>
            </a:prstGeom>
          </p:spPr>
        </p:pic>
        <p:sp>
          <p:nvSpPr>
            <p:cNvPr id="116" name="textbox 116"/>
            <p:cNvSpPr/>
            <p:nvPr/>
          </p:nvSpPr>
          <p:spPr>
            <a:xfrm>
              <a:off x="-12700" y="-12700"/>
              <a:ext cx="6489700" cy="128206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5000"/>
                </a:lnSpc>
                <a:tabLst/>
              </a:pPr>
              <a:endParaRPr lang="Arial" altLang="Arial" sz="1000" dirty="0"/>
            </a:p>
            <a:p>
              <a:pPr marL="5601970" algn="l" rtl="0" eaLnBrk="0">
                <a:lnSpc>
                  <a:spcPct val="96000"/>
                </a:lnSpc>
                <a:spcBef>
                  <a:spcPts val="1"/>
                </a:spcBef>
                <a:tabLst/>
              </a:pPr>
              <a:r>
                <a:rPr sz="1000" b="1" kern="0" spc="-20" dirty="0">
                  <a:solidFill>
                    <a:srgbClr val="006521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赵思露</a:t>
              </a:r>
              <a:endParaRPr lang="SimHei" altLang="SimHei" sz="1000" dirty="0"/>
            </a:p>
            <a:p>
              <a:pPr marL="5600700" algn="l" rtl="0" eaLnBrk="0">
                <a:lnSpc>
                  <a:spcPct val="125000"/>
                </a:lnSpc>
                <a:spcBef>
                  <a:spcPts val="104"/>
                </a:spcBef>
                <a:tabLst/>
              </a:pP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就业于北京市委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   </a:t>
              </a:r>
              <a:r>
                <a:rPr sz="700" kern="0" spc="-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待遇：</a:t>
              </a:r>
              <a:endParaRPr lang="SimSun" altLang="SimSun" sz="700" dirty="0"/>
            </a:p>
            <a:p>
              <a:pPr marL="5600700" algn="l" rtl="0" eaLnBrk="0">
                <a:lnSpc>
                  <a:spcPts val="855"/>
                </a:lnSpc>
                <a:spcBef>
                  <a:spcPts val="251"/>
                </a:spcBef>
                <a:tabLst/>
              </a:pPr>
              <a:r>
                <a:rPr sz="700" kern="0" spc="7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月工资6000+,</a:t>
              </a:r>
              <a:endParaRPr lang="SimHei" altLang="SimHei" sz="700" dirty="0"/>
            </a:p>
            <a:p>
              <a:pPr algn="l" rtl="0" eaLnBrk="0">
                <a:lnSpc>
                  <a:spcPct val="116000"/>
                </a:lnSpc>
                <a:tabLst/>
              </a:pPr>
              <a:endParaRPr lang="Arial" altLang="Arial" sz="300" dirty="0"/>
            </a:p>
            <a:p>
              <a:pPr marL="5600700" algn="l" rtl="0" eaLnBrk="0">
                <a:lnSpc>
                  <a:spcPct val="118000"/>
                </a:lnSpc>
                <a:tabLst/>
              </a:pPr>
              <a:r>
                <a:rPr sz="700" kern="0" spc="-5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五险一金，包吃住，</a:t>
              </a:r>
              <a:r>
                <a:rPr sz="700" kern="0" spc="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   </a:t>
              </a:r>
              <a:r>
                <a:rPr sz="700" kern="0" spc="-5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节假日福利及奖金。</a:t>
              </a:r>
              <a:endParaRPr lang="SimHei" altLang="SimHei" sz="700" dirty="0"/>
            </a:p>
          </p:txBody>
        </p:sp>
      </p:grpSp>
      <p:sp>
        <p:nvSpPr>
          <p:cNvPr id="118" name="textbox 118"/>
          <p:cNvSpPr/>
          <p:nvPr/>
        </p:nvSpPr>
        <p:spPr>
          <a:xfrm>
            <a:off x="1959455" y="863171"/>
            <a:ext cx="3481704" cy="323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6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000" b="1" kern="0" spc="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三二分段、高职单招专业设置</a:t>
            </a:r>
            <a:endParaRPr lang="SimHei" altLang="SimHei" sz="2000" dirty="0"/>
          </a:p>
        </p:txBody>
      </p:sp>
      <p:sp>
        <p:nvSpPr>
          <p:cNvPr id="120" name="textbox 120"/>
          <p:cNvSpPr/>
          <p:nvPr/>
        </p:nvSpPr>
        <p:spPr>
          <a:xfrm>
            <a:off x="637966" y="295848"/>
            <a:ext cx="3016885" cy="25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600" b="1" kern="0" spc="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山西省教育厅直属普通中专</a:t>
            </a:r>
            <a:r>
              <a:rPr sz="1600" b="1" kern="0" spc="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</a:t>
            </a:r>
            <a:endParaRPr lang="SimHei" altLang="SimHei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615891" y="5620209"/>
            <a:ext cx="6414770" cy="28911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790"/>
              </a:lnSpc>
              <a:tabLst/>
            </a:pPr>
            <a:endParaRPr lang="Arial" altLang="Arial" sz="100" dirty="0"/>
          </a:p>
          <a:p>
            <a:pPr marL="59689" algn="l" rtl="0" eaLnBrk="0">
              <a:lnSpc>
                <a:spcPct val="97000"/>
              </a:lnSpc>
              <a:tabLst/>
            </a:pPr>
            <a:r>
              <a:rPr sz="1600" b="1" kern="0" spc="1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&gt;机电</a:t>
            </a:r>
            <a:r>
              <a:rPr sz="1600" kern="0" spc="-4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1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一体化专业</a:t>
            </a:r>
            <a:endParaRPr lang="SimHei" altLang="SimHei" sz="1600" dirty="0"/>
          </a:p>
          <a:p>
            <a:pPr marL="12700" indent="236854" algn="l" rtl="0" eaLnBrk="0">
              <a:lnSpc>
                <a:spcPct val="128000"/>
              </a:lnSpc>
              <a:spcBef>
                <a:spcPts val="826"/>
              </a:spcBef>
              <a:tabLst/>
            </a:pPr>
            <a:r>
              <a:rPr sz="1200" b="1" kern="0" spc="-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-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本专业主要培养自动化系统、工业机器人、工业制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造相关企业中安装调试的技能型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人才；培养智能控制系统集成应用工程师、机械装备制造、扫描操作工及3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12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打印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设备安装调试与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维护方面的技能型人才。</a:t>
            </a:r>
            <a:endParaRPr lang="SimHei" altLang="SimHei" sz="1200" dirty="0"/>
          </a:p>
          <a:p>
            <a:pPr marL="12700" indent="236854" algn="l" rtl="0" eaLnBrk="0">
              <a:lnSpc>
                <a:spcPct val="131000"/>
              </a:lnSpc>
              <a:spcBef>
                <a:spcPts val="703"/>
              </a:spcBef>
              <a:tabLst/>
            </a:pPr>
            <a:r>
              <a:rPr sz="12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无人机应用技术、自动化生产线安装与调试、电器设备技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术调试、3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D</a:t>
            </a:r>
            <a:r>
              <a:rPr sz="12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打印技术、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单片机应用技术、电气控制与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PLC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技术、三菱和西门子可编程控制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(PLC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)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高级应用技术、电气设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备应用与维修、机械制造装备设计、传感器检测技术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、可编程序控制系统设计、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Solidworks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三维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建模。</a:t>
            </a:r>
            <a:endParaRPr lang="SimSun" altLang="SimSun" sz="1200" dirty="0"/>
          </a:p>
          <a:p>
            <a:pPr marL="249554" algn="l" rtl="0" eaLnBrk="0">
              <a:lnSpc>
                <a:spcPct val="99000"/>
              </a:lnSpc>
              <a:spcBef>
                <a:spcPts val="708"/>
              </a:spcBef>
              <a:tabLst/>
            </a:pPr>
            <a:r>
              <a:rPr sz="1200" b="1" kern="0" spc="-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三二分段升学、高职单招升学。</a:t>
            </a:r>
            <a:endParaRPr lang="SimHei" altLang="SimHei" sz="12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400" dirty="0"/>
          </a:p>
          <a:p>
            <a:pPr marL="12700" indent="236854" algn="l" rtl="0" eaLnBrk="0">
              <a:lnSpc>
                <a:spcPct val="118000"/>
              </a:lnSpc>
              <a:spcBef>
                <a:spcPts val="3"/>
              </a:spcBef>
              <a:tabLst/>
            </a:pPr>
            <a:r>
              <a:rPr sz="1200" b="1" kern="0" spc="-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-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山西机电工厂、国家军工厂、山西一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、二电厂、山西风力发电厂、山西电机制造有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限公司、常州胜代机械有限公司、宁波新众汽车有限公司、太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原高新产业区、北汽制造公司等。</a:t>
            </a:r>
            <a:endParaRPr lang="SimHei" altLang="SimHei" sz="1200" dirty="0"/>
          </a:p>
        </p:txBody>
      </p:sp>
      <p:sp>
        <p:nvSpPr>
          <p:cNvPr id="126" name="textbox 126"/>
          <p:cNvSpPr/>
          <p:nvPr/>
        </p:nvSpPr>
        <p:spPr>
          <a:xfrm>
            <a:off x="8286736" y="314918"/>
            <a:ext cx="6408420" cy="2696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中专统招代码：01148</a:t>
            </a:r>
            <a:r>
              <a:rPr sz="1600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3+2大专统招代码：18148</a:t>
            </a:r>
            <a:endParaRPr lang="SimHei" altLang="SimHei" sz="16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53339" algn="l" rtl="0" eaLnBrk="0">
              <a:lnSpc>
                <a:spcPct val="96000"/>
              </a:lnSpc>
              <a:spcBef>
                <a:spcPts val="485"/>
              </a:spcBef>
              <a:tabLst/>
            </a:pPr>
            <a:r>
              <a:rPr sz="1600" b="1" kern="0" spc="1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&gt;焊接技术应用专业</a:t>
            </a:r>
            <a:endParaRPr lang="SimHei" altLang="SimHei" sz="1600" dirty="0"/>
          </a:p>
          <a:p>
            <a:pPr marL="12700" indent="294004" algn="l" rtl="0" eaLnBrk="0">
              <a:lnSpc>
                <a:spcPct val="132000"/>
              </a:lnSpc>
              <a:spcBef>
                <a:spcPts val="978"/>
              </a:spcBef>
              <a:tabLst/>
            </a:pPr>
            <a:r>
              <a:rPr sz="1200" b="1" kern="0" spc="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本专业主要培养在机械制造、建筑安装、石油化工、管线工程、航空航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天及船舶、焊接设备制造等行业内，从事焊接工艺编制、技术开发、焊接结构生产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、焊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接设备调试、焊接设备管理等复合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型技能人才。</a:t>
            </a:r>
            <a:endParaRPr lang="SimHei" altLang="SimHei" sz="1200" dirty="0"/>
          </a:p>
          <a:p>
            <a:pPr marL="12700" indent="294004" algn="l" rtl="0" eaLnBrk="0">
              <a:lnSpc>
                <a:spcPct val="121000"/>
              </a:lnSpc>
              <a:spcBef>
                <a:spcPts val="915"/>
              </a:spcBef>
              <a:tabLst/>
            </a:pPr>
            <a:r>
              <a:rPr sz="1200" b="1" kern="0" spc="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特种焊接方法与工艺、焊接机器人编程与操作、金属材料切割、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机械制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图、电工电子技术、热加工工艺、金属力学性能。</a:t>
            </a:r>
            <a:endParaRPr lang="SimHei" altLang="SimHei" sz="1200" dirty="0"/>
          </a:p>
          <a:p>
            <a:pPr marL="306704" algn="l" rtl="0" eaLnBrk="0">
              <a:lnSpc>
                <a:spcPct val="99000"/>
              </a:lnSpc>
              <a:spcBef>
                <a:spcPts val="857"/>
              </a:spcBef>
              <a:tabLst/>
            </a:pPr>
            <a:r>
              <a:rPr sz="1200" b="1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对口高考升学、三二分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段升学、高职单招升学。</a:t>
            </a:r>
            <a:endParaRPr lang="SimHei" altLang="SimHei" sz="12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600" dirty="0"/>
          </a:p>
          <a:p>
            <a:pPr marL="306704" algn="l" rtl="0" eaLnBrk="0">
              <a:lnSpc>
                <a:spcPct val="99000"/>
              </a:lnSpc>
              <a:spcBef>
                <a:spcPts val="7"/>
              </a:spcBef>
              <a:tabLst/>
            </a:pPr>
            <a:r>
              <a:rPr sz="1200" b="1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上海龙工机械制造有限公司、常州胜代机械有限公司、太原太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重集团、</a:t>
            </a:r>
            <a:endParaRPr lang="SimHei" altLang="SimHei" sz="1200" dirty="0"/>
          </a:p>
        </p:txBody>
      </p:sp>
      <p:sp>
        <p:nvSpPr>
          <p:cNvPr id="128" name="textbox 128"/>
          <p:cNvSpPr/>
          <p:nvPr/>
        </p:nvSpPr>
        <p:spPr>
          <a:xfrm>
            <a:off x="615891" y="1007062"/>
            <a:ext cx="6416040" cy="2622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57150" algn="l" rtl="0" eaLnBrk="0">
              <a:lnSpc>
                <a:spcPct val="95000"/>
              </a:lnSpc>
              <a:tabLst/>
            </a:pPr>
            <a:r>
              <a:rPr sz="16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5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新媒体运营专业</a:t>
            </a:r>
            <a:endParaRPr lang="SimHei" altLang="SimHei" sz="1600" dirty="0"/>
          </a:p>
          <a:p>
            <a:pPr marL="12700" indent="236854" algn="l" rtl="0" eaLnBrk="0">
              <a:lnSpc>
                <a:spcPct val="122000"/>
              </a:lnSpc>
              <a:spcBef>
                <a:spcPts val="829"/>
              </a:spcBef>
              <a:tabLst/>
            </a:pPr>
            <a:r>
              <a:rPr sz="1200" b="1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本专业主要培养全媒体运营、短视频制作、直播运营、社群私域运营、直播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投手、视频拍摄剪辑、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直播电商、跨境电商、直播中/场控、美工、客服、直播数据分析师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等方面人才，着力打造5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G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时代媒体达人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及相关从业者。</a:t>
            </a:r>
            <a:endParaRPr lang="SimHei" altLang="SimHei" sz="1200" dirty="0"/>
          </a:p>
          <a:p>
            <a:pPr marL="12700" indent="236854" algn="l" rtl="0" eaLnBrk="0">
              <a:lnSpc>
                <a:spcPct val="114000"/>
              </a:lnSpc>
              <a:spcBef>
                <a:spcPts val="972"/>
              </a:spcBef>
              <a:tabLst/>
            </a:pPr>
            <a:r>
              <a:rPr sz="1200" b="1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短视频拍摄剪辑、全媒体运营、直播电商、跨境电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商、文案创意、内容创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作、活动策划、用户运营、社群运营、数据分析。</a:t>
            </a:r>
            <a:endParaRPr lang="SimHei" altLang="SimHei" sz="1200" dirty="0"/>
          </a:p>
          <a:p>
            <a:pPr marL="249554" algn="l" rtl="0" eaLnBrk="0">
              <a:lnSpc>
                <a:spcPct val="99000"/>
              </a:lnSpc>
              <a:spcBef>
                <a:spcPts val="707"/>
              </a:spcBef>
              <a:tabLst/>
            </a:pPr>
            <a:r>
              <a:rPr sz="1200" b="1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对口升学、三二分段升学、高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职单招升学。</a:t>
            </a:r>
            <a:endParaRPr lang="SimHei" altLang="SimHei" sz="12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500" dirty="0"/>
          </a:p>
          <a:p>
            <a:pPr marL="12700" indent="236854" algn="l" rtl="0" eaLnBrk="0">
              <a:lnSpc>
                <a:spcPct val="126000"/>
              </a:lnSpc>
              <a:spcBef>
                <a:spcPts val="1"/>
              </a:spcBef>
              <a:tabLst/>
            </a:pPr>
            <a:r>
              <a:rPr sz="1200" b="1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各大国企、央企、事业单位新闻部、宣传部以及新媒体部门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；抖音、快手、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视频号、小红书、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bilibili</a:t>
            </a:r>
            <a:r>
              <a:rPr sz="12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等短视频平台，蜂群文化、大禹网络、无忧传媒、洋葱视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频等优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质传媒公司。</a:t>
            </a:r>
            <a:endParaRPr lang="SimHei" altLang="SimHei" sz="1200" dirty="0"/>
          </a:p>
        </p:txBody>
      </p:sp>
      <p:sp>
        <p:nvSpPr>
          <p:cNvPr id="130" name="textbox 130"/>
          <p:cNvSpPr/>
          <p:nvPr/>
        </p:nvSpPr>
        <p:spPr>
          <a:xfrm>
            <a:off x="8286736" y="5096535"/>
            <a:ext cx="6416040" cy="25184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53339" algn="l" rtl="0" eaLnBrk="0">
              <a:lnSpc>
                <a:spcPct val="95000"/>
              </a:lnSpc>
              <a:tabLst/>
            </a:pPr>
            <a:r>
              <a:rPr sz="1600" b="1" kern="0" spc="1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&gt;汽车运用与维修专业</a:t>
            </a:r>
            <a:endParaRPr lang="SimHei" altLang="SimHei" sz="1600" dirty="0"/>
          </a:p>
          <a:p>
            <a:pPr marL="236854" algn="l" rtl="0" eaLnBrk="0">
              <a:lnSpc>
                <a:spcPct val="88000"/>
              </a:lnSpc>
              <a:spcBef>
                <a:spcPts val="1176"/>
              </a:spcBef>
              <a:tabLst/>
            </a:pPr>
            <a:r>
              <a:rPr sz="12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本专业由山西省汽车维修行业协会三名专家担任专业带头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人与讲师，采用先进的</a:t>
            </a:r>
            <a:endParaRPr lang="SimHei" altLang="SimHei" sz="1200" dirty="0"/>
          </a:p>
          <a:p>
            <a:pPr marL="12700" algn="l" rtl="0" eaLnBrk="0">
              <a:lnSpc>
                <a:spcPct val="156000"/>
              </a:lnSpc>
              <a:spcBef>
                <a:spcPts val="19"/>
              </a:spcBef>
              <a:tabLst/>
            </a:pP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理、虚、实一体化教学理念，培养能从事汽车初步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设计与制造、检测、维修、营销、管理、服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务等方面工作的复合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型技术人才。</a:t>
            </a:r>
            <a:endParaRPr lang="SimHei" altLang="SimHei" sz="1200" dirty="0"/>
          </a:p>
          <a:p>
            <a:pPr marL="12700" indent="224154" algn="l" rtl="0" eaLnBrk="0">
              <a:lnSpc>
                <a:spcPct val="120000"/>
              </a:lnSpc>
              <a:spcBef>
                <a:spcPts val="944"/>
              </a:spcBef>
              <a:tabLst/>
            </a:pPr>
            <a:r>
              <a:rPr sz="12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汽车检测与维修、新能源汽车检测与维修、汽车车身修理、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汽车装饰与美容、汽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车营销与服务。</a:t>
            </a:r>
            <a:endParaRPr lang="SimHei" altLang="SimHei" sz="1200" dirty="0"/>
          </a:p>
          <a:p>
            <a:pPr marL="236854" algn="l" rtl="0" eaLnBrk="0">
              <a:lnSpc>
                <a:spcPct val="99000"/>
              </a:lnSpc>
              <a:spcBef>
                <a:spcPts val="957"/>
              </a:spcBef>
              <a:tabLst/>
            </a:pPr>
            <a:r>
              <a:rPr sz="1200" b="1" kern="0" spc="-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对口高考升学、三二分段升学、高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职单招升学。</a:t>
            </a:r>
            <a:endParaRPr lang="SimHei" altLang="SimHei" sz="1200" dirty="0"/>
          </a:p>
          <a:p>
            <a:pPr marL="236854" algn="l" rtl="0" eaLnBrk="0">
              <a:lnSpc>
                <a:spcPct val="88000"/>
              </a:lnSpc>
              <a:spcBef>
                <a:spcPts val="581"/>
              </a:spcBef>
              <a:tabLst/>
            </a:pPr>
            <a:r>
              <a:rPr sz="1200" b="1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长城汽车公司、奇瑞汽车公司、北京汽车有限公司、奔驰汽车有限公司、比亚迪</a:t>
            </a:r>
            <a:endParaRPr lang="SimHei" altLang="SimHei" sz="1200" dirty="0"/>
          </a:p>
          <a:p>
            <a:pPr marL="12700" algn="l" rtl="0" eaLnBrk="0">
              <a:lnSpc>
                <a:spcPts val="2213"/>
              </a:lnSpc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汽车制造厂、特斯拉新能源汽车制造厂。</a:t>
            </a:r>
            <a:endParaRPr lang="SimHei" altLang="SimHei" sz="1200" dirty="0"/>
          </a:p>
        </p:txBody>
      </p:sp>
      <p:pic>
        <p:nvPicPr>
          <p:cNvPr id="132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56910" y="7658109"/>
            <a:ext cx="3956034" cy="2260625"/>
          </a:xfrm>
          <a:prstGeom prst="rect">
            <a:avLst/>
          </a:prstGeom>
        </p:spPr>
      </p:pic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8496341" y="7658109"/>
          <a:ext cx="6216015" cy="2260600"/>
        </p:xfrm>
        <a:graphic>
          <a:graphicData uri="http://schemas.openxmlformats.org/drawingml/2006/table">
            <a:tbl>
              <a:tblPr/>
              <a:tblGrid>
                <a:gridCol w="1014095"/>
                <a:gridCol w="1152525"/>
                <a:gridCol w="4049395"/>
              </a:tblGrid>
              <a:tr h="2260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17170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b="1" kern="0" spc="-40" dirty="0">
                          <a:solidFill>
                            <a:srgbClr val="DC1D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获奖证书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Ah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*4*+-</a:t>
                      </a: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RakKkE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**4t"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22275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b="1" kern="0" spc="-50" dirty="0">
                          <a:solidFill>
                            <a:srgbClr val="D4442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获奖证书</a:t>
                      </a:r>
                      <a:endParaRPr lang="SimSun" altLang="SimSun" sz="900" dirty="0"/>
                    </a:p>
                    <a:p>
                      <a:pPr marL="236220" algn="l" rtl="0" eaLnBrk="0">
                        <a:lnSpc>
                          <a:spcPct val="86000"/>
                        </a:lnSpc>
                        <a:spcBef>
                          <a:spcPts val="805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**k+*</a:t>
                      </a: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*R@E*</a:t>
                      </a:r>
                      <a:r>
                        <a:rPr sz="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sz="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*R¹*I</a:t>
                      </a:r>
                      <a:endParaRPr lang="Times New Roman" altLang="Times New Roman" sz="500" dirty="0"/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420369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2t?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847850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b="1" kern="0" spc="-20" dirty="0">
                          <a:solidFill>
                            <a:srgbClr val="D515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获奖证书</a:t>
                      </a:r>
                      <a:endParaRPr lang="SimSun" altLang="SimSun" sz="900" dirty="0"/>
                    </a:p>
                    <a:p>
                      <a:pPr marL="2087245" algn="l" rtl="0" eaLnBrk="0">
                        <a:lnSpc>
                          <a:spcPct val="78000"/>
                        </a:lnSpc>
                        <a:spcBef>
                          <a:spcPts val="1036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</a:t>
                      </a:r>
                      <a:endParaRPr lang="SimSun" altLang="SimSun" sz="900" dirty="0"/>
                    </a:p>
                    <a:p>
                      <a:pPr marL="315595" algn="l" rtl="0" eaLnBrk="0">
                        <a:lnSpc>
                          <a:spcPts val="931"/>
                        </a:lnSpc>
                        <a:tabLst/>
                      </a:pPr>
                      <a:r>
                        <a:rPr sz="1900" kern="0" spc="40" baseline="-1840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sz="1900" kern="0" spc="0" baseline="-1840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kt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400" kern="0" spc="40" baseline="42814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年考的建)项重比家重准最中人上年热。</a:t>
                      </a:r>
                      <a:endParaRPr lang="SimHei" altLang="SimHei" sz="400" baseline="42814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30250" algn="l" rtl="0" eaLnBrk="0">
                        <a:lnSpc>
                          <a:spcPct val="94000"/>
                        </a:lnSpc>
                        <a:spcBef>
                          <a:spcPts val="280"/>
                        </a:spcBef>
                        <a:tabLst/>
                      </a:pPr>
                      <a:r>
                        <a:rPr sz="900" b="1" kern="0" spc="-4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获</a:t>
                      </a:r>
                      <a:r>
                        <a:rPr sz="900" kern="0" spc="8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b="1" kern="0" spc="-4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奖</a:t>
                      </a:r>
                      <a:r>
                        <a:rPr sz="900" kern="0" spc="8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b="1" kern="0" spc="-4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证</a:t>
                      </a:r>
                      <a:r>
                        <a:rPr sz="900" kern="0" spc="10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b="1" kern="0" spc="-40" dirty="0">
                          <a:solidFill>
                            <a:srgbClr val="D7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书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79095" algn="l" rtl="0" eaLnBrk="0">
                        <a:lnSpc>
                          <a:spcPts val="508"/>
                        </a:lnSpc>
                        <a:tabLst/>
                      </a:pPr>
                      <a:r>
                        <a:rPr sz="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看易理妙(车身禅理)明</a:t>
                      </a:r>
                      <a:endParaRPr lang="SimHei" altLang="SimHei" sz="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 rot="21600000">
            <a:off x="8273981" y="3078588"/>
            <a:ext cx="6438965" cy="1671177"/>
            <a:chOff x="0" y="0"/>
            <a:chExt cx="6438965" cy="1671177"/>
          </a:xfrm>
        </p:grpSpPr>
        <p:pic>
          <p:nvPicPr>
            <p:cNvPr id="136" name="picture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159902"/>
              <a:ext cx="6438965" cy="1511274"/>
            </a:xfrm>
            <a:prstGeom prst="rect">
              <a:avLst/>
            </a:prstGeom>
          </p:spPr>
        </p:pic>
        <p:sp>
          <p:nvSpPr>
            <p:cNvPr id="138" name="textbox 138"/>
            <p:cNvSpPr/>
            <p:nvPr/>
          </p:nvSpPr>
          <p:spPr>
            <a:xfrm>
              <a:off x="-12700" y="-12700"/>
              <a:ext cx="6464934" cy="16967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8"/>
                </a:lnSpc>
                <a:tabLst/>
              </a:pPr>
              <a:endParaRPr lang="Arial" altLang="Arial" sz="100" dirty="0"/>
            </a:p>
            <a:p>
              <a:pPr marL="38100" algn="l" rtl="0" eaLnBrk="0">
                <a:lnSpc>
                  <a:spcPct val="99000"/>
                </a:lnSpc>
                <a:tabLst/>
              </a:pPr>
              <a:r>
                <a:rPr sz="1200" kern="0" spc="4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太原智能制造股份有限公司。</a:t>
              </a:r>
              <a:endParaRPr lang="SimHei" altLang="SimHei" sz="1200" dirty="0"/>
            </a:p>
            <a:p>
              <a:pPr marL="4445000" algn="l" rtl="0" eaLnBrk="0">
                <a:lnSpc>
                  <a:spcPct val="95000"/>
                </a:lnSpc>
                <a:spcBef>
                  <a:spcPts val="1494"/>
                </a:spcBef>
                <a:tabLst/>
              </a:pPr>
              <a:r>
                <a:rPr sz="1600" kern="0" spc="-3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山西省第十五届</a:t>
              </a:r>
              <a:endParaRPr lang="SimSun" altLang="SimSun" sz="1600" dirty="0"/>
            </a:p>
            <a:p>
              <a:pPr marL="5166995" algn="l" rtl="0" eaLnBrk="0">
                <a:lnSpc>
                  <a:spcPct val="92000"/>
                </a:lnSpc>
                <a:spcBef>
                  <a:spcPts val="1109"/>
                </a:spcBef>
                <a:tabLst/>
              </a:pPr>
              <a:r>
                <a:rPr sz="1300" i="1" kern="0" spc="11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鼓能大赛</a:t>
              </a:r>
              <a:endParaRPr lang="SimSun" altLang="SimSun" sz="1300" dirty="0"/>
            </a:p>
            <a:p>
              <a:pPr algn="l" rtl="0" eaLnBrk="0">
                <a:lnSpc>
                  <a:spcPct val="101000"/>
                </a:lnSpc>
                <a:tabLst/>
              </a:pPr>
              <a:endParaRPr lang="Arial" altLang="Arial" sz="600" dirty="0"/>
            </a:p>
            <a:p>
              <a:pPr marL="4070984" algn="l" rtl="0" eaLnBrk="0">
                <a:lnSpc>
                  <a:spcPts val="731"/>
                </a:lnSpc>
                <a:spcBef>
                  <a:spcPts val="5"/>
                </a:spcBef>
                <a:tabLst/>
              </a:pPr>
              <a:r>
                <a:rPr sz="800" b="1" kern="0" spc="50" baseline="-8647" dirty="0">
                  <a:solidFill>
                    <a:srgbClr val="000000">
                      <a:alpha val="100000"/>
                    </a:srgbClr>
                  </a:solidFill>
                  <a:latin typeface="LiSu"/>
                  <a:ea typeface="LiSu"/>
                  <a:cs typeface="LiSu"/>
                </a:rPr>
                <a:t>中民组：焊继技术沙登段</a:t>
              </a:r>
              <a:r>
                <a:rPr sz="500" kern="0" spc="0" dirty="0">
                  <a:solidFill>
                    <a:srgbClr val="000000">
                      <a:alpha val="100000"/>
                    </a:srgbClr>
                  </a:solidFill>
                  <a:latin typeface="LiSu"/>
                  <a:ea typeface="LiSu"/>
                  <a:cs typeface="LiSu"/>
                </a:rPr>
                <a:t>                         </a:t>
              </a:r>
              <a:r>
                <a:rPr sz="800" b="1" kern="0" spc="50" baseline="17396" dirty="0">
                  <a:solidFill>
                    <a:srgbClr val="FFFFFF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汽车技术与服务</a:t>
              </a:r>
              <a:endParaRPr lang="SimHei" altLang="SimHei" sz="800" baseline="17396" dirty="0"/>
            </a:p>
          </p:txBody>
        </p:sp>
      </p:grpSp>
      <p:pic>
        <p:nvPicPr>
          <p:cNvPr id="140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3288" y="8508987"/>
            <a:ext cx="6432523" cy="1251013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584449" y="3721085"/>
            <a:ext cx="4457650" cy="1568481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96847" y="3721085"/>
            <a:ext cx="1930401" cy="1568481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618797" y="295848"/>
            <a:ext cx="3016885" cy="2584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9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600" b="1" kern="0" spc="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山西省教育厅直属普通中专</a:t>
            </a:r>
            <a:r>
              <a:rPr sz="1600" b="1" kern="0" spc="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</a:t>
            </a:r>
            <a:endParaRPr lang="SimHei" altLang="SimHei" sz="1600" dirty="0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4023933" y="8115348"/>
            <a:ext cx="479456" cy="130078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11222157" y="7876632"/>
            <a:ext cx="476884" cy="155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5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b="1" kern="0" spc="-20" dirty="0">
                <a:solidFill>
                  <a:srgbClr val="DC07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获奖证书</a:t>
            </a:r>
            <a:endParaRPr lang="SimSun" altLang="SimSun" sz="900" dirty="0"/>
          </a:p>
        </p:txBody>
      </p:sp>
      <p:sp>
        <p:nvSpPr>
          <p:cNvPr id="152" name="textbox 152"/>
          <p:cNvSpPr/>
          <p:nvPr/>
        </p:nvSpPr>
        <p:spPr>
          <a:xfrm>
            <a:off x="13768423" y="7882919"/>
            <a:ext cx="476884" cy="155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5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b="1" kern="0" spc="-20" dirty="0">
                <a:solidFill>
                  <a:srgbClr val="DA371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获奖证书</a:t>
            </a:r>
            <a:endParaRPr lang="SimSun" altLang="SimSun" sz="900" dirty="0"/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468159" y="8388391"/>
            <a:ext cx="419112" cy="120595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293657" y="8045463"/>
            <a:ext cx="279408" cy="165125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509070" y="8248622"/>
            <a:ext cx="399943" cy="111166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1004575" y="8108956"/>
            <a:ext cx="304710" cy="126987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2268200" y="8267690"/>
            <a:ext cx="203192" cy="114309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0337798" y="8420138"/>
            <a:ext cx="152432" cy="95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622332" y="5288538"/>
            <a:ext cx="6409690" cy="3241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9000"/>
              </a:lnSpc>
              <a:tabLst/>
            </a:pPr>
            <a:r>
              <a:rPr sz="16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6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播音主持专业</a:t>
            </a:r>
            <a:endParaRPr lang="SimHei" altLang="SimHei" sz="16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236854" algn="l" rtl="0" eaLnBrk="0">
              <a:lnSpc>
                <a:spcPct val="88000"/>
              </a:lnSpc>
              <a:spcBef>
                <a:spcPts val="369"/>
              </a:spcBef>
              <a:tabLst/>
            </a:pPr>
            <a:r>
              <a:rPr sz="1200" b="1" kern="0" spc="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本专业是培养具有一般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主持播音基础理论知识，多种语言艺术表达技巧，能够</a:t>
            </a:r>
            <a:endParaRPr lang="SimHei" altLang="SimHei" sz="1200" dirty="0"/>
          </a:p>
          <a:p>
            <a:pPr marL="12700" algn="l" rtl="0" eaLnBrk="0">
              <a:lnSpc>
                <a:spcPct val="154000"/>
              </a:lnSpc>
              <a:spcBef>
                <a:spcPts val="8"/>
              </a:spcBef>
              <a:tabLst/>
            </a:pP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在各级各类电视台、电台、广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告公司、教育、旅游、电信等单位从事语言艺术工作的高等职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业人才。具备广播电视新闻传播、语言文学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等能力，能担任广播电视播音与节目主持工作的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复合型应用语言学高级专业人才。</a:t>
            </a:r>
            <a:endParaRPr lang="SimHei" altLang="SimHei" sz="1200" dirty="0"/>
          </a:p>
          <a:p>
            <a:pPr marL="236854" algn="l" rtl="0" eaLnBrk="0">
              <a:lnSpc>
                <a:spcPct val="88000"/>
              </a:lnSpc>
              <a:spcBef>
                <a:spcPts val="909"/>
              </a:spcBef>
              <a:tabLst/>
            </a:pPr>
            <a:r>
              <a:rPr sz="12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普通话语音与发声、新闻学概论、汉语基础与应用、播音学概论、中外广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播电</a:t>
            </a:r>
            <a:endParaRPr lang="SimHei" altLang="SimHei" sz="1200" dirty="0"/>
          </a:p>
          <a:p>
            <a:pPr marL="12700" algn="l" rtl="0" eaLnBrk="0">
              <a:lnSpc>
                <a:spcPct val="153000"/>
              </a:lnSpc>
              <a:spcBef>
                <a:spcPts val="13"/>
              </a:spcBef>
              <a:tabLst/>
            </a:pP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视史、播音创作基础、形体训练、即兴口语表达、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主持艺术技巧、演讲学、新闻法规与道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德。公共文化课程由太原师范学院帮扶，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专业课程由山西传媒学院帮扶。</a:t>
            </a:r>
            <a:endParaRPr lang="SimHei" altLang="SimHei" sz="1200" dirty="0"/>
          </a:p>
          <a:p>
            <a:pPr marL="236854" algn="l" rtl="0" eaLnBrk="0">
              <a:lnSpc>
                <a:spcPct val="99000"/>
              </a:lnSpc>
              <a:spcBef>
                <a:spcPts val="1512"/>
              </a:spcBef>
              <a:tabLst/>
            </a:pPr>
            <a:r>
              <a:rPr sz="1200" b="1" kern="0" spc="-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艺考升学、对口高考升学、三二分段升学、高职单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招升学。</a:t>
            </a:r>
            <a:endParaRPr lang="SimHei" altLang="SimHei" sz="12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700" dirty="0"/>
          </a:p>
          <a:p>
            <a:pPr marL="12700" indent="224154" algn="l" rtl="0" eaLnBrk="0">
              <a:lnSpc>
                <a:spcPct val="116000"/>
              </a:lnSpc>
              <a:spcBef>
                <a:spcPts val="7"/>
              </a:spcBef>
              <a:tabLst/>
            </a:pPr>
            <a:r>
              <a:rPr sz="12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本专业毕业生可选择广播电视媒体、影视制作机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构、艺术院团、机关及其他企事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业单位，从事主持、播音、配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音与解说、出镜记者及其他语言艺术类相关的岗位工作。</a:t>
            </a:r>
            <a:endParaRPr lang="SimHei" altLang="SimHei" sz="1200" dirty="0"/>
          </a:p>
        </p:txBody>
      </p:sp>
      <p:sp>
        <p:nvSpPr>
          <p:cNvPr id="170" name="textbox 170"/>
          <p:cNvSpPr/>
          <p:nvPr/>
        </p:nvSpPr>
        <p:spPr>
          <a:xfrm>
            <a:off x="8280448" y="308685"/>
            <a:ext cx="6421754" cy="25977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8000"/>
              </a:lnSpc>
              <a:tabLst/>
            </a:pP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中专统招代码：01148</a:t>
            </a:r>
            <a:r>
              <a:rPr sz="1600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600" b="1" kern="0" spc="9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3+2大专统招代码：18148</a:t>
            </a:r>
            <a:endParaRPr lang="SimHei" altLang="SimHei" sz="16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9000"/>
              </a:lnSpc>
              <a:spcBef>
                <a:spcPts val="541"/>
              </a:spcBef>
              <a:tabLst/>
            </a:pP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800" kern="0" spc="2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800" b="1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幼儿教育专业</a:t>
            </a:r>
            <a:endParaRPr lang="SimHei" altLang="SimHei" sz="1800" dirty="0"/>
          </a:p>
          <a:p>
            <a:pPr marL="12700" indent="236854" algn="l" rtl="0" eaLnBrk="0">
              <a:lnSpc>
                <a:spcPct val="116000"/>
              </a:lnSpc>
              <a:spcBef>
                <a:spcPts val="687"/>
              </a:spcBef>
              <a:tabLst/>
            </a:pPr>
            <a:r>
              <a:rPr sz="12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本专业主要培养具有学前教育专业知识，能在托幼机构从事教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育、保育、管理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与研究工作的幼儿教师与管理人员。</a:t>
            </a:r>
            <a:endParaRPr lang="SimHei" altLang="SimHei" sz="1200" dirty="0"/>
          </a:p>
          <a:p>
            <a:pPr marL="12700" indent="236854" algn="l" rtl="0" eaLnBrk="0">
              <a:lnSpc>
                <a:spcPct val="116000"/>
              </a:lnSpc>
              <a:spcBef>
                <a:spcPts val="760"/>
              </a:spcBef>
              <a:tabLst/>
            </a:pPr>
            <a:r>
              <a:rPr sz="1200" b="1" kern="0" spc="1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美术、舞蹈、音乐、钢琴、奥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尔夫教育、围棋、书法、幼儿心理学、幼儿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教育学、幼儿卫生保健、幼儿园课程论、学前儿童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游戏论、幼儿园教育活动及其设计。</a:t>
            </a:r>
            <a:endParaRPr lang="SimHei" altLang="SimHei" sz="1200" dirty="0"/>
          </a:p>
          <a:p>
            <a:pPr marL="249554" algn="l" rtl="0" eaLnBrk="0">
              <a:lnSpc>
                <a:spcPct val="99000"/>
              </a:lnSpc>
              <a:spcBef>
                <a:spcPts val="856"/>
              </a:spcBef>
              <a:tabLst/>
            </a:pPr>
            <a:r>
              <a:rPr sz="1200" b="1" kern="0" spc="-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对口高考升学、三二分段升学、高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职单招升学。</a:t>
            </a:r>
            <a:endParaRPr lang="SimHei" altLang="SimHei" sz="12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500" dirty="0"/>
          </a:p>
          <a:p>
            <a:pPr marL="12700" indent="236854" algn="l" rtl="0" eaLnBrk="0">
              <a:lnSpc>
                <a:spcPct val="117000"/>
              </a:lnSpc>
              <a:spcBef>
                <a:spcPts val="5"/>
              </a:spcBef>
              <a:tabLst/>
            </a:pPr>
            <a:r>
              <a:rPr sz="1200" b="1" kern="0" spc="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蒙特利梭早教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机构、北京西城区军区幼儿园、太原军区幼儿园、政府机构机关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幼儿园、山西省内各大连锁机构国际幼儿园。</a:t>
            </a:r>
            <a:endParaRPr lang="SimHei" altLang="SimHei" sz="1200" dirty="0"/>
          </a:p>
        </p:txBody>
      </p:sp>
      <p:sp>
        <p:nvSpPr>
          <p:cNvPr id="172" name="textbox 172"/>
          <p:cNvSpPr/>
          <p:nvPr/>
        </p:nvSpPr>
        <p:spPr>
          <a:xfrm>
            <a:off x="622332" y="1001667"/>
            <a:ext cx="6396990" cy="24155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60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98000"/>
              </a:lnSpc>
              <a:tabLst/>
            </a:pPr>
            <a:r>
              <a:rPr sz="1600" b="1" kern="0" spc="1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&gt;无人机操控与维护专业</a:t>
            </a:r>
            <a:endParaRPr lang="SimHei" altLang="SimHei" sz="1600" dirty="0"/>
          </a:p>
          <a:p>
            <a:pPr marL="12700" indent="224154" algn="l" rtl="0" eaLnBrk="0">
              <a:lnSpc>
                <a:spcPct val="123000"/>
              </a:lnSpc>
              <a:spcBef>
                <a:spcPts val="771"/>
              </a:spcBef>
              <a:tabLst>
                <a:tab pos="75564" algn="l"/>
              </a:tabLst>
            </a:pPr>
            <a:r>
              <a:rPr sz="1200" b="1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无人机专业是近年来的新兴专业，专业性强，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学生可取得中国民航颁发的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CAAC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   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操控员执照。就业待遇好，目前国内无人机商业应用前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景广阔，尤其是通用航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空低空领域放开后，国家对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无人机行业有了大量的政策支持。</a:t>
            </a:r>
            <a:endParaRPr lang="SimHei" altLang="SimHei" sz="1200" dirty="0"/>
          </a:p>
          <a:p>
            <a:pPr marL="12700" indent="224154" algn="l" rtl="0" eaLnBrk="0">
              <a:lnSpc>
                <a:spcPct val="114000"/>
              </a:lnSpc>
              <a:spcBef>
                <a:spcPts val="1073"/>
              </a:spcBef>
              <a:tabLst/>
            </a:pPr>
            <a:r>
              <a:rPr sz="12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无人机系统导论、机械制图、无人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机法律与法规、航空基础知识、无人机维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护技术、无人机飞行原理、无人机模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拟飞行、无人机操控技术、无人机组装与调试。</a:t>
            </a:r>
            <a:endParaRPr lang="SimHei" altLang="SimHei" sz="1200" dirty="0"/>
          </a:p>
          <a:p>
            <a:pPr marL="236854" algn="l" rtl="0" eaLnBrk="0">
              <a:lnSpc>
                <a:spcPct val="99000"/>
              </a:lnSpc>
              <a:spcBef>
                <a:spcPts val="806"/>
              </a:spcBef>
              <a:tabLst/>
            </a:pPr>
            <a:r>
              <a:rPr sz="12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高职单招升学、三二分段升学、对口升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学。</a:t>
            </a:r>
            <a:endParaRPr lang="SimHei" altLang="SimHei" sz="12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700" dirty="0"/>
          </a:p>
          <a:p>
            <a:pPr marL="12700" indent="224154" algn="l" rtl="0" eaLnBrk="0">
              <a:lnSpc>
                <a:spcPct val="117000"/>
              </a:lnSpc>
              <a:spcBef>
                <a:spcPts val="4"/>
              </a:spcBef>
              <a:tabLst/>
            </a:pPr>
            <a:r>
              <a:rPr sz="1200" b="1" kern="0" spc="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航盾无人机全国各省市分公司、深圳大疆无人机、深圳道通智能航空技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术有限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公司。</a:t>
            </a:r>
            <a:endParaRPr lang="SimHei" altLang="SimHei" sz="1200" dirty="0"/>
          </a:p>
        </p:txBody>
      </p:sp>
      <p:sp>
        <p:nvSpPr>
          <p:cNvPr id="174" name="textbox 174"/>
          <p:cNvSpPr/>
          <p:nvPr/>
        </p:nvSpPr>
        <p:spPr>
          <a:xfrm>
            <a:off x="8280448" y="4315597"/>
            <a:ext cx="6402070" cy="2155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kern="0" spc="2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6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20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舞蹈表演专业</a:t>
            </a:r>
            <a:endParaRPr lang="SimHei" altLang="SimHei" sz="1600" dirty="0"/>
          </a:p>
          <a:p>
            <a:pPr marL="12700" indent="236854" algn="l" rtl="0" eaLnBrk="0">
              <a:lnSpc>
                <a:spcPct val="123000"/>
              </a:lnSpc>
              <a:spcBef>
                <a:spcPts val="1034"/>
              </a:spcBef>
              <a:tabLst/>
            </a:pPr>
            <a:r>
              <a:rPr sz="1200" b="1" kern="0" spc="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-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本专业培养具备扎实的舞蹈学、体育学专业基础理论、基本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知识和基本技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能，具有较高的体育舞蹈、流行舞蹈、民族舞蹈、健美操、艺术体操等表演能力、创编能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力和教学能力，符合舞蹈表演发展需求的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专门人才。</a:t>
            </a:r>
            <a:endParaRPr lang="SimHei" altLang="SimHei" sz="1200" dirty="0"/>
          </a:p>
          <a:p>
            <a:pPr marL="12700" indent="236854" algn="l" rtl="0" eaLnBrk="0">
              <a:lnSpc>
                <a:spcPct val="114000"/>
              </a:lnSpc>
              <a:spcBef>
                <a:spcPts val="922"/>
              </a:spcBef>
              <a:tabLst/>
            </a:pPr>
            <a:r>
              <a:rPr sz="1200" b="1" kern="0" spc="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艺术概论、舞蹈艺术概论、中外舞蹈史、舞蹈名作赏析、舞蹈美学、芭蕾舞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基础训练、中国古典舞身韵、中国民族民间舞、现代舞、舞蹈编创、中国古典舞技巧。</a:t>
            </a:r>
            <a:endParaRPr lang="SimHei" altLang="SimHei" sz="1200" dirty="0"/>
          </a:p>
          <a:p>
            <a:pPr marL="249554" algn="l" rtl="0" eaLnBrk="0">
              <a:lnSpc>
                <a:spcPct val="99000"/>
              </a:lnSpc>
              <a:spcBef>
                <a:spcPts val="757"/>
              </a:spcBef>
              <a:tabLst/>
            </a:pPr>
            <a:r>
              <a:rPr sz="1200" b="1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艺考升学、三二分段升学、高职单招升学。</a:t>
            </a:r>
            <a:endParaRPr lang="SimHei" altLang="SimHei" sz="12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600" dirty="0"/>
          </a:p>
          <a:p>
            <a:pPr marL="249554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200" b="1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文化演艺公司、基层文化馆站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、社会文化培训机构等企事业单位。</a:t>
            </a:r>
            <a:endParaRPr lang="SimHei" altLang="SimHei" sz="1200" dirty="0"/>
          </a:p>
        </p:txBody>
      </p:sp>
      <p:sp>
        <p:nvSpPr>
          <p:cNvPr id="176" name="textbox 176"/>
          <p:cNvSpPr/>
          <p:nvPr/>
        </p:nvSpPr>
        <p:spPr>
          <a:xfrm>
            <a:off x="8280448" y="7910532"/>
            <a:ext cx="6401434" cy="2101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461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98000"/>
              </a:lnSpc>
              <a:tabLst/>
            </a:pPr>
            <a:r>
              <a:rPr sz="1600" b="1" kern="0" spc="19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&gt;人物形象设计专业</a:t>
            </a:r>
            <a:endParaRPr lang="SimHei" altLang="SimHei" sz="1600" dirty="0"/>
          </a:p>
          <a:p>
            <a:pPr marL="12700" indent="236854" algn="l" rtl="0" eaLnBrk="0">
              <a:lnSpc>
                <a:spcPct val="119000"/>
              </a:lnSpc>
              <a:spcBef>
                <a:spcPts val="713"/>
              </a:spcBef>
              <a:tabLst/>
            </a:pPr>
            <a:r>
              <a:rPr sz="1200" b="1" kern="0" spc="-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本专业主要培养能将美容美体艺术与健康医学相结合的高素质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技术技能型人才，培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养能适应社会发展需要的形象设计师、化妆设计师、以及时尚人物整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体造型的实用型专业人才。</a:t>
            </a:r>
            <a:endParaRPr lang="SimHei" altLang="SimHei" sz="1200" dirty="0"/>
          </a:p>
          <a:p>
            <a:pPr marL="12700" indent="236854" algn="l" rtl="0" eaLnBrk="0">
              <a:lnSpc>
                <a:spcPct val="116000"/>
              </a:lnSpc>
              <a:spcBef>
                <a:spcPts val="809"/>
              </a:spcBef>
              <a:tabLst/>
            </a:pPr>
            <a:r>
              <a:rPr sz="1200" b="1" kern="0" spc="-4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开设人物形象设计、美发与造型设计、美容美体、中医保健按摩、营养师、化妆、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影视剧组跟妆师、美甲、美睫、纹绣、医疗美容助理、明星私人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定制造型师等专业课程。</a:t>
            </a:r>
            <a:endParaRPr lang="SimHei" altLang="SimHei" sz="1200" dirty="0"/>
          </a:p>
          <a:p>
            <a:pPr marL="249554" algn="l" rtl="0" eaLnBrk="0">
              <a:lnSpc>
                <a:spcPct val="99000"/>
              </a:lnSpc>
              <a:spcBef>
                <a:spcPts val="757"/>
              </a:spcBef>
              <a:tabLst/>
            </a:pPr>
            <a:r>
              <a:rPr sz="1200" b="1" kern="0" spc="-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对口高考升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学、三二分段升学、高职单招升学。</a:t>
            </a:r>
            <a:endParaRPr lang="SimHei" altLang="SimHei" sz="12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400" dirty="0"/>
          </a:p>
          <a:p>
            <a:pPr marL="12700" indent="236854" algn="l" rtl="0" eaLnBrk="0">
              <a:lnSpc>
                <a:spcPct val="120000"/>
              </a:lnSpc>
              <a:spcBef>
                <a:spcPts val="2"/>
              </a:spcBef>
              <a:tabLst/>
            </a:pPr>
            <a:r>
              <a:rPr sz="1200" b="1" kern="0" spc="-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200" kern="0" spc="-1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爱秀时尚集团、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上海永琪连锁公司、上海文峰、北京辉艺、北京蓝海美业东方名剪、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太原她雅、北京木北造型、横店影视城。</a:t>
            </a:r>
            <a:endParaRPr lang="SimHei" altLang="SimHei" sz="1200" dirty="0"/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3288" y="3505247"/>
            <a:ext cx="6457980" cy="1447781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2304" y="8648651"/>
            <a:ext cx="6432522" cy="1257300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267693" y="6496050"/>
            <a:ext cx="6578668" cy="1092174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273981" y="2901953"/>
            <a:ext cx="6426237" cy="1098566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13436621" y="6634740"/>
            <a:ext cx="1129030" cy="805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974"/>
              </a:lnSpc>
              <a:tabLst/>
            </a:pPr>
            <a:endParaRPr lang="Arial" altLang="Arial" sz="100" dirty="0"/>
          </a:p>
          <a:p>
            <a:pPr marL="14604" algn="l" rtl="0" eaLnBrk="0">
              <a:lnSpc>
                <a:spcPct val="100000"/>
              </a:lnSpc>
              <a:tabLst/>
            </a:pPr>
            <a:r>
              <a:rPr sz="12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马鑫莉</a:t>
            </a:r>
            <a:endParaRPr lang="SimHei" altLang="SimHei" sz="1200" dirty="0"/>
          </a:p>
          <a:p>
            <a:pPr marL="12700" algn="l" rtl="0" eaLnBrk="0">
              <a:lnSpc>
                <a:spcPct val="96000"/>
              </a:lnSpc>
              <a:spcBef>
                <a:spcPts val="88"/>
              </a:spcBef>
              <a:tabLst/>
            </a:pP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就业于北京通州区童话里幼</a:t>
            </a:r>
            <a:endParaRPr lang="SimHei" altLang="SimHei" sz="700" dirty="0"/>
          </a:p>
          <a:p>
            <a:pPr marL="12700" algn="l" rtl="0" eaLnBrk="0">
              <a:lnSpc>
                <a:spcPct val="97000"/>
              </a:lnSpc>
              <a:spcBef>
                <a:spcPts val="501"/>
              </a:spcBef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儿园</a:t>
            </a:r>
            <a:endParaRPr lang="SimHei" altLang="SimHei" sz="700" dirty="0"/>
          </a:p>
          <a:p>
            <a:pPr marL="12700" algn="l" rtl="0" eaLnBrk="0">
              <a:lnSpc>
                <a:spcPts val="798"/>
              </a:lnSpc>
              <a:spcBef>
                <a:spcPts val="437"/>
              </a:spcBef>
              <a:tabLst/>
            </a:pPr>
            <a:r>
              <a:rPr sz="6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待遇：</a:t>
            </a:r>
            <a:endParaRPr lang="SimHei" altLang="SimHei" sz="6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96000"/>
              </a:lnSpc>
              <a:spcBef>
                <a:spcPts val="3"/>
              </a:spcBef>
              <a:tabLst/>
            </a:pP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月薪5000-6000+奖金</a:t>
            </a:r>
            <a:endParaRPr lang="SimHei" altLang="SimHei" sz="700" dirty="0"/>
          </a:p>
        </p:txBody>
      </p:sp>
      <p:sp>
        <p:nvSpPr>
          <p:cNvPr id="188" name="textbox 188"/>
          <p:cNvSpPr/>
          <p:nvPr/>
        </p:nvSpPr>
        <p:spPr>
          <a:xfrm>
            <a:off x="625329" y="289617"/>
            <a:ext cx="3016885" cy="26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b="1" kern="0" spc="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山西省教育厅直属普通中专</a:t>
            </a:r>
            <a:r>
              <a:rPr sz="1600" b="1" kern="0" spc="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学校</a:t>
            </a:r>
            <a:endParaRPr lang="SimHei" altLang="SimHei" sz="1600" dirty="0"/>
          </a:p>
        </p:txBody>
      </p:sp>
      <p:sp>
        <p:nvSpPr>
          <p:cNvPr id="190" name="textbox 190"/>
          <p:cNvSpPr/>
          <p:nvPr/>
        </p:nvSpPr>
        <p:spPr>
          <a:xfrm>
            <a:off x="9385354" y="6997382"/>
            <a:ext cx="169545" cy="1708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49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9000"/>
              </a:lnSpc>
              <a:tabLst/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STXingkai"/>
                <a:ea typeface="STXingkai"/>
                <a:cs typeface="STXingkai"/>
              </a:rPr>
              <a:t>知</a:t>
            </a:r>
            <a:endParaRPr lang="STXingkai" altLang="STXingkai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5335250" cy="10477500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61405" y="5168865"/>
            <a:ext cx="6476996" cy="4686375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8267693" y="842117"/>
            <a:ext cx="6521468" cy="3914038"/>
            <a:chOff x="0" y="0"/>
            <a:chExt cx="6521468" cy="3914038"/>
          </a:xfrm>
        </p:grpSpPr>
        <p:pic>
          <p:nvPicPr>
            <p:cNvPr id="196" name="picture 1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135748"/>
              <a:ext cx="6521468" cy="3778290"/>
            </a:xfrm>
            <a:prstGeom prst="rect">
              <a:avLst/>
            </a:prstGeom>
          </p:spPr>
        </p:pic>
        <p:sp>
          <p:nvSpPr>
            <p:cNvPr id="198" name="textbox 198"/>
            <p:cNvSpPr/>
            <p:nvPr/>
          </p:nvSpPr>
          <p:spPr>
            <a:xfrm>
              <a:off x="12756" y="-12700"/>
              <a:ext cx="2108200" cy="26162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251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98000"/>
                </a:lnSpc>
                <a:tabLst/>
              </a:pPr>
              <a:r>
                <a:rPr sz="1600" kern="0" spc="14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&gt;</a:t>
              </a:r>
              <a:r>
                <a:rPr sz="1600" kern="0" spc="62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 </a:t>
              </a:r>
              <a:r>
                <a:rPr sz="1600" b="1" kern="0" spc="140" dirty="0">
                  <a:solidFill>
                    <a:srgbClr val="006521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高考升学金榜风采</a:t>
              </a:r>
              <a:endParaRPr lang="SimHei" altLang="SimHei" sz="1600" dirty="0"/>
            </a:p>
            <a:p>
              <a:pPr marL="603250" algn="l" rtl="0" eaLnBrk="0">
                <a:lnSpc>
                  <a:spcPct val="96000"/>
                </a:lnSpc>
                <a:spcBef>
                  <a:spcPts val="1006"/>
                </a:spcBef>
                <a:tabLst/>
              </a:pPr>
              <a:r>
                <a:rPr sz="600" kern="0" spc="-1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姓名：李祥</a:t>
              </a:r>
              <a:endParaRPr lang="SimHei" altLang="SimHei" sz="600" dirty="0"/>
            </a:p>
            <a:p>
              <a:pPr marL="603250" algn="l" rtl="0" eaLnBrk="0">
                <a:lnSpc>
                  <a:spcPts val="670"/>
                </a:lnSpc>
                <a:spcBef>
                  <a:spcPts val="165"/>
                </a:spcBef>
                <a:tabLst/>
              </a:pP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专业：</a:t>
              </a:r>
              <a:endParaRPr lang="SimSun" altLang="SimSun" sz="500" dirty="0"/>
            </a:p>
            <a:p>
              <a:pPr marL="603250" algn="l" rtl="0" eaLnBrk="0">
                <a:lnSpc>
                  <a:spcPct val="83000"/>
                </a:lnSpc>
                <a:spcBef>
                  <a:spcPts val="127"/>
                </a:spcBef>
                <a:tabLst/>
              </a:pPr>
              <a:r>
                <a:rPr sz="600" kern="0" spc="-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无人机操控与维护</a:t>
              </a:r>
              <a:endParaRPr lang="SimSun" altLang="SimSun" sz="600" dirty="0"/>
            </a:p>
            <a:p>
              <a:pPr marL="603250" algn="l" rtl="0" eaLnBrk="0">
                <a:lnSpc>
                  <a:spcPts val="854"/>
                </a:lnSpc>
                <a:tabLst/>
              </a:pP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录取院校：</a:t>
              </a:r>
              <a:endParaRPr lang="SimSun" altLang="SimSun" sz="500" dirty="0"/>
            </a:p>
            <a:p>
              <a:pPr marL="603250" algn="l" rtl="0" eaLnBrk="0">
                <a:lnSpc>
                  <a:spcPct val="95000"/>
                </a:lnSpc>
                <a:spcBef>
                  <a:spcPts val="147"/>
                </a:spcBef>
                <a:tabLst/>
              </a:pPr>
              <a:r>
                <a:rPr sz="600" kern="0" spc="-4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运城职业技术大学</a:t>
              </a:r>
              <a:endParaRPr lang="SimHei" altLang="SimHei" sz="600" dirty="0"/>
            </a:p>
            <a:p>
              <a:pPr marL="603250" algn="l" rtl="0" eaLnBrk="0">
                <a:lnSpc>
                  <a:spcPct val="94000"/>
                </a:lnSpc>
                <a:spcBef>
                  <a:spcPts val="119"/>
                </a:spcBef>
                <a:tabLst/>
              </a:pP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籍贯：山西临汾</a:t>
              </a:r>
              <a:endParaRPr lang="SimSun" altLang="SimSun" sz="600" dirty="0"/>
            </a:p>
            <a:p>
              <a:pPr algn="l" rtl="0" eaLnBrk="0">
                <a:lnSpc>
                  <a:spcPct val="123000"/>
                </a:lnSpc>
                <a:tabLst/>
              </a:pPr>
              <a:endParaRPr lang="Arial" altLang="Arial" sz="1000" dirty="0"/>
            </a:p>
            <a:p>
              <a:pPr marL="603250" algn="l" rtl="0" eaLnBrk="0">
                <a:lnSpc>
                  <a:spcPct val="85000"/>
                </a:lnSpc>
                <a:spcBef>
                  <a:spcPts val="191"/>
                </a:spcBef>
                <a:tabLst/>
              </a:pPr>
              <a:r>
                <a:rPr sz="600" kern="0" spc="3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姓名：李锦瑜</a:t>
              </a:r>
              <a:endParaRPr lang="SimHei" altLang="SimHei" sz="600" dirty="0"/>
            </a:p>
            <a:p>
              <a:pPr marL="603250" algn="l" rtl="0" eaLnBrk="0">
                <a:lnSpc>
                  <a:spcPts val="844"/>
                </a:lnSpc>
                <a:tabLst/>
              </a:pP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专业：</a:t>
              </a:r>
              <a:endParaRPr lang="SimSun" altLang="SimSun" sz="500" dirty="0"/>
            </a:p>
            <a:p>
              <a:pPr marL="603250" algn="l" rtl="0" eaLnBrk="0">
                <a:lnSpc>
                  <a:spcPct val="95000"/>
                </a:lnSpc>
                <a:spcBef>
                  <a:spcPts val="248"/>
                </a:spcBef>
                <a:tabLst/>
              </a:pPr>
              <a:r>
                <a:rPr sz="600" kern="0" spc="5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学前教育</a:t>
              </a:r>
              <a:endParaRPr lang="SimHei" altLang="SimHei" sz="600" dirty="0"/>
            </a:p>
            <a:p>
              <a:pPr marL="603250" algn="l" rtl="0" eaLnBrk="0">
                <a:lnSpc>
                  <a:spcPts val="670"/>
                </a:lnSpc>
                <a:spcBef>
                  <a:spcPts val="219"/>
                </a:spcBef>
                <a:tabLst/>
              </a:pP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录取院校：</a:t>
              </a:r>
              <a:endParaRPr lang="SimSun" altLang="SimSun" sz="500" dirty="0"/>
            </a:p>
            <a:p>
              <a:pPr marL="603250" algn="l" rtl="0" eaLnBrk="0">
                <a:lnSpc>
                  <a:spcPct val="95000"/>
                </a:lnSpc>
                <a:spcBef>
                  <a:spcPts val="180"/>
                </a:spcBef>
                <a:tabLst/>
              </a:pPr>
              <a:r>
                <a:rPr sz="6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山西工商学院</a:t>
              </a:r>
              <a:endParaRPr lang="SimSun" altLang="SimSun" sz="600" dirty="0"/>
            </a:p>
            <a:p>
              <a:pPr algn="l" rtl="0" eaLnBrk="0">
                <a:lnSpc>
                  <a:spcPct val="184000"/>
                </a:lnSpc>
                <a:tabLst/>
              </a:pPr>
              <a:endParaRPr lang="Arial" altLang="Arial" sz="1000" dirty="0"/>
            </a:p>
            <a:p>
              <a:pPr marL="577215" algn="l" rtl="0" eaLnBrk="0">
                <a:lnSpc>
                  <a:spcPts val="668"/>
                </a:lnSpc>
                <a:spcBef>
                  <a:spcPts val="155"/>
                </a:spcBef>
                <a:tabLst/>
              </a:pPr>
              <a:r>
                <a:rPr sz="5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姓名:三王康鑫</a:t>
              </a:r>
              <a:endParaRPr lang="SimSun" altLang="SimSun" sz="500" dirty="0"/>
            </a:p>
            <a:p>
              <a:pPr marL="672465" algn="l" rtl="0" eaLnBrk="0">
                <a:lnSpc>
                  <a:spcPts val="666"/>
                </a:lnSpc>
                <a:spcBef>
                  <a:spcPts val="980"/>
                </a:spcBef>
                <a:tabLst/>
              </a:pPr>
              <a:r>
                <a:rPr sz="500" kern="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人机技术应用</a:t>
              </a:r>
              <a:endParaRPr lang="SimSun" altLang="SimSun" sz="500" dirty="0"/>
            </a:p>
            <a:p>
              <a:pPr marL="774700" algn="l" rtl="0" eaLnBrk="0">
                <a:lnSpc>
                  <a:spcPts val="670"/>
                </a:lnSpc>
                <a:spcBef>
                  <a:spcPts val="888"/>
                </a:spcBef>
                <a:tabLst/>
              </a:pPr>
              <a:r>
                <a:rPr sz="500" kern="0" spc="-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工程</a:t>
              </a:r>
              <a:endParaRPr lang="SimSun" altLang="SimSun" sz="500" dirty="0"/>
            </a:p>
            <a:p>
              <a:pPr marL="869314" algn="l" rtl="0" eaLnBrk="0">
                <a:lnSpc>
                  <a:spcPts val="608"/>
                </a:lnSpc>
                <a:spcBef>
                  <a:spcPts val="122"/>
                </a:spcBef>
                <a:tabLst/>
              </a:pPr>
              <a:r>
                <a:rPr sz="500" kern="0" spc="30" dirty="0">
                  <a:solidFill>
                    <a:srgbClr val="000000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西阳泉</a:t>
              </a:r>
              <a:endParaRPr lang="SimHei" altLang="SimHei" sz="500" dirty="0"/>
            </a:p>
          </p:txBody>
        </p:sp>
      </p:grpSp>
      <p:sp>
        <p:nvSpPr>
          <p:cNvPr id="200" name="textbox 200"/>
          <p:cNvSpPr/>
          <p:nvPr/>
        </p:nvSpPr>
        <p:spPr>
          <a:xfrm>
            <a:off x="615891" y="5934790"/>
            <a:ext cx="6416675" cy="2592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98000"/>
              </a:lnSpc>
              <a:tabLst/>
            </a:pPr>
            <a:r>
              <a:rPr sz="1600" b="1" kern="0" spc="1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&gt;中西式面点/西餐烹</a:t>
            </a:r>
            <a:r>
              <a:rPr sz="1600" b="1" kern="0" spc="1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饪专业</a:t>
            </a:r>
            <a:endParaRPr lang="SimHei" altLang="SimHei" sz="1600" dirty="0"/>
          </a:p>
          <a:p>
            <a:pPr marL="12700" indent="294004" algn="l" rtl="0" eaLnBrk="0">
              <a:lnSpc>
                <a:spcPct val="117000"/>
              </a:lnSpc>
              <a:spcBef>
                <a:spcPts val="493"/>
              </a:spcBef>
              <a:tabLst/>
            </a:pPr>
            <a:r>
              <a:rPr sz="1300" b="1" kern="0" spc="-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300" kern="0" spc="-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本专业主要培养具备中西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面点生产技术、西餐制作技能、糕点甜点主厨、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菜单设计能力、面点开发与设计基础、调酒与饮品制作技能及餐饮管理知识的复合型技能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人才。</a:t>
            </a:r>
            <a:endParaRPr lang="SimHei" altLang="SimHei" sz="1300" dirty="0"/>
          </a:p>
          <a:p>
            <a:pPr marL="12700" indent="294004" algn="l" rtl="0" eaLnBrk="0">
              <a:lnSpc>
                <a:spcPct val="117000"/>
              </a:lnSpc>
              <a:spcBef>
                <a:spcPts val="735"/>
              </a:spcBef>
              <a:tabLst/>
            </a:pPr>
            <a:r>
              <a:rPr sz="1300" b="1" kern="0" spc="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中西式面点基础、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中西式面点、甜点制作、烘焙技术、西餐烹饪基础、西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餐冷、热菜制作、西餐文化与礼仪、西餐专业英语、食品营养与安全、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调酒与饮品制作、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餐饮管理等。</a:t>
            </a:r>
            <a:endParaRPr lang="SimHei" altLang="SimHei" sz="1300" dirty="0"/>
          </a:p>
          <a:p>
            <a:pPr marL="306704" algn="l" rtl="0" eaLnBrk="0">
              <a:lnSpc>
                <a:spcPct val="95000"/>
              </a:lnSpc>
              <a:spcBef>
                <a:spcPts val="739"/>
              </a:spcBef>
              <a:tabLst/>
            </a:pPr>
            <a:r>
              <a:rPr sz="1300" b="1" kern="0" spc="-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三二分段升学、高职单招升学。</a:t>
            </a:r>
            <a:endParaRPr lang="SimHei" altLang="SimHei" sz="13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400" dirty="0"/>
          </a:p>
          <a:p>
            <a:pPr marL="12700" indent="294004" algn="l" rtl="0" eaLnBrk="0">
              <a:lnSpc>
                <a:spcPct val="109000"/>
              </a:lnSpc>
              <a:spcBef>
                <a:spcPts val="1"/>
              </a:spcBef>
              <a:tabLst/>
            </a:pPr>
            <a:r>
              <a:rPr sz="1300" b="1" kern="0" spc="-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300" kern="0" spc="-2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北京玛尚诺西餐厅、北京巴黎贝甜、天津慢城、好利来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蛋糕店、北京首都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机场、风渡嘉园、九毛九中</a:t>
            </a:r>
            <a:r>
              <a:rPr sz="13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餐厅。</a:t>
            </a:r>
            <a:endParaRPr lang="SimHei" altLang="SimHei" sz="1300" dirty="0"/>
          </a:p>
        </p:txBody>
      </p:sp>
      <p:sp>
        <p:nvSpPr>
          <p:cNvPr id="202" name="textbox 202"/>
          <p:cNvSpPr/>
          <p:nvPr/>
        </p:nvSpPr>
        <p:spPr>
          <a:xfrm>
            <a:off x="615891" y="2296267"/>
            <a:ext cx="6414134" cy="2215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kern="0" spc="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7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3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中餐烹饪专业</a:t>
            </a:r>
            <a:endParaRPr lang="SimHei" altLang="SimHei" sz="1600" dirty="0"/>
          </a:p>
          <a:p>
            <a:pPr marL="12700" indent="294004" algn="l" rtl="0" eaLnBrk="0">
              <a:lnSpc>
                <a:spcPct val="112000"/>
              </a:lnSpc>
              <a:spcBef>
                <a:spcPts val="773"/>
              </a:spcBef>
              <a:tabLst/>
            </a:pPr>
            <a:r>
              <a:rPr sz="1300" b="1" kern="0" spc="-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专业优势：</a:t>
            </a:r>
            <a:r>
              <a:rPr sz="1300" kern="0" spc="-21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本专业主要培养具备熟练的烹调工艺技法、扎实的烹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饪理论知识以及相应的餐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饮管理知识与营销业</a:t>
            </a:r>
            <a:r>
              <a:rPr sz="1300" kern="0" spc="-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务能力的高级烹饪人才。</a:t>
            </a:r>
            <a:endParaRPr lang="SimHei" altLang="SimHei" sz="1300" dirty="0"/>
          </a:p>
          <a:p>
            <a:pPr marL="12700" indent="294004" algn="l" rtl="0" eaLnBrk="0">
              <a:lnSpc>
                <a:spcPct val="112000"/>
              </a:lnSpc>
              <a:spcBef>
                <a:spcPts val="895"/>
              </a:spcBef>
              <a:tabLst/>
            </a:pPr>
            <a:r>
              <a:rPr sz="1300" b="1" kern="0" spc="-8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课程设置：</a:t>
            </a:r>
            <a:r>
              <a:rPr sz="1300" kern="0" spc="-1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中餐烹调技术、冷菜制作、食品造型技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术、中式烹调师训练与考级、烹饪概论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与基础、现代厨房管理、食品</a:t>
            </a:r>
            <a:r>
              <a:rPr sz="1300" kern="0" spc="-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安全知识、烹饪工艺美术等。</a:t>
            </a:r>
            <a:endParaRPr lang="SimHei" altLang="SimHei" sz="1300" dirty="0"/>
          </a:p>
          <a:p>
            <a:pPr marL="306704" algn="l" rtl="0" eaLnBrk="0">
              <a:lnSpc>
                <a:spcPts val="1476"/>
              </a:lnSpc>
              <a:spcBef>
                <a:spcPts val="903"/>
              </a:spcBef>
              <a:tabLst/>
            </a:pPr>
            <a:r>
              <a:rPr sz="1200" b="1" kern="0" spc="-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升学途径：</a:t>
            </a:r>
            <a:r>
              <a:rPr sz="1200" kern="0" spc="-17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三二分段升学、高职单招升学。</a:t>
            </a:r>
            <a:endParaRPr lang="SimHei" altLang="SimHei" sz="12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600" dirty="0"/>
          </a:p>
          <a:p>
            <a:pPr marL="12700" indent="294004" algn="l" rtl="0" eaLnBrk="0">
              <a:lnSpc>
                <a:spcPct val="114000"/>
              </a:lnSpc>
              <a:spcBef>
                <a:spcPts val="2"/>
              </a:spcBef>
              <a:tabLst/>
            </a:pPr>
            <a:r>
              <a:rPr sz="1300" b="1" kern="0" spc="-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</a:t>
            </a:r>
            <a:r>
              <a:rPr sz="1300" kern="0" spc="-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山西省晋祠宾馆、并州饭店、北</a:t>
            </a:r>
            <a:r>
              <a:rPr sz="13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京星怡会、汤城小厨、眉州东坡、天津耳朵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眼、潇湘曾府、黄河</a:t>
            </a:r>
            <a:r>
              <a:rPr sz="1300" kern="0" spc="-10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京都、渝是乎等知名品牌连锁店。</a:t>
            </a:r>
            <a:endParaRPr lang="SimHei" altLang="SimHei" sz="1300" dirty="0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577832" y="8515378"/>
            <a:ext cx="6502453" cy="1466850"/>
            <a:chOff x="0" y="0"/>
            <a:chExt cx="6502453" cy="1466850"/>
          </a:xfrm>
        </p:grpSpPr>
        <p:pic>
          <p:nvPicPr>
            <p:cNvPr id="204" name="picture 2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6502453" cy="1466850"/>
            </a:xfrm>
            <a:prstGeom prst="rect">
              <a:avLst/>
            </a:prstGeom>
          </p:spPr>
        </p:pic>
        <p:sp>
          <p:nvSpPr>
            <p:cNvPr id="206" name="textbox 206"/>
            <p:cNvSpPr/>
            <p:nvPr/>
          </p:nvSpPr>
          <p:spPr>
            <a:xfrm>
              <a:off x="-12700" y="-12700"/>
              <a:ext cx="6528434" cy="15017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3000"/>
                </a:lnSpc>
                <a:tabLst/>
              </a:pPr>
              <a:endParaRPr lang="Arial" altLang="Arial" sz="1000" dirty="0"/>
            </a:p>
            <a:p>
              <a:pPr marL="5582920" algn="l" rtl="0" eaLnBrk="0">
                <a:lnSpc>
                  <a:spcPct val="96000"/>
                </a:lnSpc>
                <a:spcBef>
                  <a:spcPts val="6"/>
                </a:spcBef>
                <a:tabLst/>
              </a:pPr>
              <a:r>
                <a:rPr sz="800" b="1" kern="0" spc="120" dirty="0">
                  <a:solidFill>
                    <a:srgbClr val="006521">
                      <a:alpha val="100000"/>
                    </a:srgbClr>
                  </a:solidFill>
                  <a:latin typeface="SimHei"/>
                  <a:ea typeface="SimHei"/>
                  <a:cs typeface="SimHei"/>
                </a:rPr>
                <a:t>张安琪</a:t>
              </a:r>
              <a:endParaRPr lang="SimHei" altLang="SimHei" sz="800" dirty="0"/>
            </a:p>
            <a:p>
              <a:pPr marL="5581650" algn="l" rtl="0" eaLnBrk="0">
                <a:lnSpc>
                  <a:spcPts val="670"/>
                </a:lnSpc>
                <a:spcBef>
                  <a:spcPts val="483"/>
                </a:spcBef>
                <a:tabLst/>
              </a:pPr>
              <a:r>
                <a:rPr sz="5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2019级中西面点专业学生</a:t>
              </a:r>
              <a:endParaRPr lang="SimSun" altLang="SimSun" sz="500" dirty="0"/>
            </a:p>
            <a:p>
              <a:pPr marL="5581650" algn="l" rtl="0" eaLnBrk="0">
                <a:lnSpc>
                  <a:spcPts val="668"/>
                </a:lnSpc>
                <a:spcBef>
                  <a:spcPts val="376"/>
                </a:spcBef>
                <a:tabLst/>
              </a:pPr>
              <a:r>
                <a:rPr sz="5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毕业于山西省四方中等技术</a:t>
              </a:r>
              <a:endParaRPr lang="SimSun" altLang="SimSun" sz="500" dirty="0"/>
            </a:p>
            <a:p>
              <a:pPr marL="5581650" algn="l" rtl="0" eaLnBrk="0">
                <a:lnSpc>
                  <a:spcPts val="670"/>
                </a:lnSpc>
                <a:spcBef>
                  <a:spcPts val="184"/>
                </a:spcBef>
                <a:tabLst/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学校</a:t>
              </a:r>
              <a:endParaRPr lang="SimSun" altLang="SimSun" sz="500" dirty="0"/>
            </a:p>
            <a:p>
              <a:pPr marL="5581650" algn="l" rtl="0" eaLnBrk="0">
                <a:lnSpc>
                  <a:spcPts val="668"/>
                </a:lnSpc>
                <a:spcBef>
                  <a:spcPts val="527"/>
                </a:spcBef>
                <a:tabLst/>
              </a:pPr>
              <a:r>
                <a:rPr sz="5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就业单位：纽约客美式餐厅</a:t>
              </a:r>
              <a:endParaRPr lang="SimSun" altLang="SimSun" sz="500" dirty="0"/>
            </a:p>
            <a:p>
              <a:pPr algn="l" rtl="0" eaLnBrk="0">
                <a:lnSpc>
                  <a:spcPct val="139000"/>
                </a:lnSpc>
                <a:tabLst/>
              </a:pPr>
              <a:endParaRPr lang="Arial" altLang="Arial" sz="200" dirty="0"/>
            </a:p>
            <a:p>
              <a:pPr marL="5911215" indent="-329565" algn="l" rtl="0" eaLnBrk="0">
                <a:lnSpc>
                  <a:spcPct val="135000"/>
                </a:lnSpc>
                <a:spcBef>
                  <a:spcPts val="1"/>
                </a:spcBef>
                <a:tabLst/>
              </a:pPr>
              <a:r>
                <a:rPr sz="500" kern="0" spc="3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薪资待遇：5000-600</a:t>
              </a:r>
              <a:r>
                <a:rPr sz="500" kern="0" spc="2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0</a:t>
              </a:r>
              <a:r>
                <a:rPr sz="500" kern="0" spc="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          </a:t>
              </a:r>
              <a:r>
                <a:rPr sz="500" kern="0" spc="1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(+奖金)</a:t>
              </a:r>
              <a:endParaRPr lang="SimSun" altLang="SimSun" sz="500" dirty="0"/>
            </a:p>
          </p:txBody>
        </p:sp>
      </p:grpSp>
      <p:pic>
        <p:nvPicPr>
          <p:cNvPr id="208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4273" y="4546606"/>
            <a:ext cx="6476996" cy="1200093"/>
          </a:xfrm>
          <a:prstGeom prst="rect">
            <a:avLst/>
          </a:prstGeom>
        </p:spPr>
      </p:pic>
      <p:graphicFrame>
        <p:nvGraphicFramePr>
          <p:cNvPr id="210" name="table 210"/>
          <p:cNvGraphicFramePr>
            <a:graphicFrameLocks noGrp="1"/>
          </p:cNvGraphicFramePr>
          <p:nvPr/>
        </p:nvGraphicFramePr>
        <p:xfrm>
          <a:off x="628591" y="755636"/>
          <a:ext cx="6164580" cy="1200150"/>
        </p:xfrm>
        <a:graphic>
          <a:graphicData uri="http://schemas.openxmlformats.org/drawingml/2006/table">
            <a:tbl>
              <a:tblPr/>
              <a:tblGrid>
                <a:gridCol w="704850"/>
                <a:gridCol w="1438275"/>
                <a:gridCol w="1997075"/>
                <a:gridCol w="882650"/>
                <a:gridCol w="1141730"/>
              </a:tblGrid>
              <a:tr h="1200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50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54634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6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卢连德</a:t>
                      </a:r>
                      <a:endParaRPr lang="SimHei" altLang="SimHei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6034" algn="l" rtl="0" eaLnBrk="0">
                        <a:lnSpc>
                          <a:spcPts val="586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*北京市丰台区餐饮住痛服务行业</a:t>
                      </a:r>
                      <a:endParaRPr lang="SimSun" altLang="SimSun" sz="400" dirty="0"/>
                    </a:p>
                    <a:p>
                      <a:pPr marL="26034" algn="l" rtl="0" eaLnBrk="0">
                        <a:lnSpc>
                          <a:spcPts val="1285"/>
                        </a:lnSpc>
                        <a:tabLst/>
                      </a:pPr>
                      <a:r>
                        <a:rPr sz="7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*英出(技商)国的资建发要公</a:t>
                      </a:r>
                      <a:r>
                        <a:rPr sz="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司</a:t>
                      </a:r>
                      <a:r>
                        <a:rPr sz="700" kern="0" spc="-10" dirty="0">
                          <a:solidFill>
                            <a:srgbClr val="EE07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，长</a:t>
                      </a:r>
                      <a:endParaRPr lang="SimSun" altLang="SimSun" sz="700" dirty="0"/>
                    </a:p>
                    <a:p>
                      <a:pPr marL="26034" algn="l" rtl="0" eaLnBrk="0">
                        <a:lnSpc>
                          <a:spcPts val="895"/>
                        </a:lnSpc>
                        <a:spcBef>
                          <a:spcPts val="37"/>
                        </a:spcBef>
                        <a:tabLst/>
                      </a:pPr>
                      <a:r>
                        <a:rPr sz="5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*北京东方职业摘</a:t>
                      </a:r>
                      <a:r>
                        <a:rPr sz="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 </a:t>
                      </a:r>
                      <a:r>
                        <a:rPr sz="800" b="1" kern="0" spc="-20" baseline="1717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学校</a:t>
                      </a:r>
                      <a:endParaRPr lang="SimSun" altLang="SimSun" sz="800" baseline="17171" dirty="0"/>
                    </a:p>
                    <a:p>
                      <a:pPr marL="26034" algn="l" rtl="0" eaLnBrk="0">
                        <a:lnSpc>
                          <a:spcPts val="800"/>
                        </a:lnSpc>
                        <a:tabLst/>
                      </a:pPr>
                      <a:r>
                        <a:rPr sz="4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★《生命醒觉》课程</a:t>
                      </a:r>
                      <a:r>
                        <a:rPr sz="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 </a:t>
                      </a:r>
                      <a:r>
                        <a:rPr sz="400" b="1" kern="0" spc="40" dirty="0">
                          <a:solidFill>
                            <a:srgbClr val="EE07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创始人</a:t>
                      </a:r>
                      <a:endParaRPr lang="SimHei" altLang="SimHei" sz="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57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365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300" b="1" kern="0" spc="90" dirty="0">
                          <a:solidFill>
                            <a:srgbClr val="006521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侯鹏飞</a:t>
                      </a:r>
                      <a:endParaRPr lang="SimHei" altLang="SimHei" sz="1300" dirty="0"/>
                    </a:p>
                    <a:p>
                      <a:pPr marL="31750" algn="l" rtl="0" eaLnBrk="0">
                        <a:lnSpc>
                          <a:spcPct val="118000"/>
                        </a:lnSpc>
                        <a:spcBef>
                          <a:spcPts val="104"/>
                        </a:spcBef>
                        <a:tabLst/>
                      </a:pPr>
                      <a:r>
                        <a:rPr sz="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就职于</a:t>
                      </a:r>
                      <a:r>
                        <a:rPr sz="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北京东方名剪三里</a:t>
                      </a:r>
                      <a:r>
                        <a:rPr sz="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屯</a:t>
                      </a:r>
                      <a:r>
                        <a:rPr sz="8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店(美发总监)</a:t>
                      </a:r>
                      <a:endParaRPr lang="SimHei" altLang="SimHei" sz="800" dirty="0"/>
                    </a:p>
                    <a:p>
                      <a:pPr marL="31750" algn="l" rtl="0" eaLnBrk="0">
                        <a:lnSpc>
                          <a:spcPts val="896"/>
                        </a:lnSpc>
                        <a:spcBef>
                          <a:spcPts val="290"/>
                        </a:spcBef>
                        <a:tabLst/>
                      </a:pPr>
                      <a:r>
                        <a:rPr sz="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待遇：</a:t>
                      </a:r>
                      <a:endParaRPr lang="SimSun" altLang="SimSun" sz="700" dirty="0"/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31750" algn="l" rtl="0" eaLnBrk="0">
                        <a:lnSpc>
                          <a:spcPts val="90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薪资1.4万-1.6</a:t>
                      </a: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Hei"/>
                          <a:ea typeface="SimHei"/>
                          <a:cs typeface="SimHei"/>
                        </a:rPr>
                        <a:t>万。</a:t>
                      </a:r>
                      <a:endParaRPr lang="SimHei" altLang="SimHei" sz="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2" name="picture 2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57570" y="755636"/>
            <a:ext cx="1860472" cy="1200197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19715" y="812843"/>
            <a:ext cx="800039" cy="1092175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9921075" y="352304"/>
            <a:ext cx="4779009" cy="214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5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中</a:t>
            </a:r>
            <a:r>
              <a:rPr sz="1300" kern="0" spc="-20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统</a:t>
            </a:r>
            <a:r>
              <a:rPr sz="1300" kern="0" spc="-24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代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码</a:t>
            </a:r>
            <a:r>
              <a:rPr sz="1300" kern="0" spc="-28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0</a:t>
            </a:r>
            <a:r>
              <a:rPr sz="1300" kern="0" spc="-1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</a:t>
            </a:r>
            <a:r>
              <a:rPr sz="1300" kern="0" spc="-1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</a:t>
            </a:r>
            <a:r>
              <a:rPr sz="1300" kern="0" spc="-2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</a:t>
            </a:r>
            <a:r>
              <a:rPr sz="1300" kern="0" spc="-2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</a:t>
            </a:r>
            <a:r>
              <a:rPr sz="1300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3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+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</a:t>
            </a:r>
            <a:r>
              <a:rPr sz="1300" kern="0" spc="-24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大</a:t>
            </a:r>
            <a:r>
              <a:rPr sz="1300" kern="0" spc="-20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专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统</a:t>
            </a:r>
            <a:r>
              <a:rPr sz="1300" kern="0" spc="-23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招</a:t>
            </a:r>
            <a:r>
              <a:rPr sz="1300" kern="0" spc="-24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代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码</a:t>
            </a:r>
            <a:r>
              <a:rPr sz="1300" kern="0" spc="-28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：</a:t>
            </a:r>
            <a:r>
              <a:rPr sz="1300" kern="0" spc="-1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</a:t>
            </a:r>
            <a:r>
              <a:rPr sz="1300" kern="0" spc="-1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1</a:t>
            </a:r>
            <a:r>
              <a:rPr sz="1300" kern="0" spc="-2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4</a:t>
            </a:r>
            <a:r>
              <a:rPr sz="1300" kern="0" spc="-25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300" b="1" kern="0" spc="-6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8</a:t>
            </a:r>
            <a:endParaRPr lang="SimHei" altLang="SimHei" sz="1300" dirty="0"/>
          </a:p>
        </p:txBody>
      </p:sp>
      <p:sp>
        <p:nvSpPr>
          <p:cNvPr id="218" name="textbox 218"/>
          <p:cNvSpPr/>
          <p:nvPr/>
        </p:nvSpPr>
        <p:spPr>
          <a:xfrm>
            <a:off x="10096449" y="1166133"/>
            <a:ext cx="670559" cy="11918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800" kern="0" spc="-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姓名：宋艳</a:t>
            </a:r>
            <a:endParaRPr lang="SimHei" altLang="SimHei" sz="800" dirty="0"/>
          </a:p>
          <a:p>
            <a:pPr marL="12700" algn="l" rtl="0" eaLnBrk="0">
              <a:lnSpc>
                <a:spcPts val="782"/>
              </a:lnSpc>
              <a:tabLst/>
            </a:pP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专业：</a:t>
            </a:r>
            <a:endParaRPr lang="SimSun" altLang="SimSun" sz="500" dirty="0"/>
          </a:p>
          <a:p>
            <a:pPr marL="12700" algn="l" rtl="0" eaLnBrk="0">
              <a:lnSpc>
                <a:spcPct val="96000"/>
              </a:lnSpc>
              <a:spcBef>
                <a:spcPts val="353"/>
              </a:spcBef>
              <a:tabLst/>
            </a:pPr>
            <a:r>
              <a:rPr sz="6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高铁铁路客运服务</a:t>
            </a: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录取院校：</a:t>
            </a:r>
            <a:endParaRPr lang="SimSun" altLang="SimSun" sz="600" dirty="0"/>
          </a:p>
          <a:p>
            <a:pPr marL="12700" algn="l" rtl="0" eaLnBrk="0">
              <a:lnSpc>
                <a:spcPct val="95000"/>
              </a:lnSpc>
              <a:spcBef>
                <a:spcPts val="211"/>
              </a:spcBef>
              <a:tabLst/>
            </a:pPr>
            <a:r>
              <a:rPr sz="6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山西工商学院</a:t>
            </a:r>
            <a:endParaRPr lang="SimHei" altLang="SimHei" sz="600" dirty="0"/>
          </a:p>
          <a:p>
            <a:pPr marL="12700" algn="l" rtl="0" eaLnBrk="0">
              <a:lnSpc>
                <a:spcPct val="96000"/>
              </a:lnSpc>
              <a:spcBef>
                <a:spcPts val="264"/>
              </a:spcBef>
              <a:tabLst/>
            </a:pP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籍贯：山西长治</a:t>
            </a:r>
            <a:endParaRPr lang="SimHei" altLang="SimHei" sz="6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5000"/>
              </a:lnSpc>
              <a:spcBef>
                <a:spcPts val="190"/>
              </a:spcBef>
              <a:tabLst/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姓名：张轩龙</a:t>
            </a:r>
            <a:endParaRPr lang="SimHei" altLang="SimHei" sz="600" dirty="0"/>
          </a:p>
          <a:p>
            <a:pPr marL="12700" algn="l" rtl="0" eaLnBrk="0">
              <a:lnSpc>
                <a:spcPts val="842"/>
              </a:lnSpc>
              <a:tabLst/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专业：</a:t>
            </a:r>
            <a:endParaRPr lang="SimSun" altLang="SimSun" sz="5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200" dirty="0"/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  <a:tabLst/>
            </a:pPr>
            <a:r>
              <a:rPr sz="600" kern="0" spc="-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焊接技术应用</a:t>
            </a:r>
            <a:endParaRPr lang="SimHei" altLang="SimHei" sz="600" dirty="0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8591" y="781097"/>
            <a:ext cx="692233" cy="1034967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1416085" y="4745794"/>
            <a:ext cx="849630" cy="814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53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6000"/>
              </a:lnSpc>
              <a:tabLst/>
            </a:pPr>
            <a:r>
              <a:rPr sz="800" b="1" kern="0" spc="6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张立军</a:t>
            </a:r>
            <a:endParaRPr lang="SimHei" altLang="SimHei" sz="800" dirty="0"/>
          </a:p>
          <a:p>
            <a:pPr marL="12700" algn="l" rtl="0" eaLnBrk="0">
              <a:lnSpc>
                <a:spcPct val="95000"/>
              </a:lnSpc>
              <a:spcBef>
                <a:spcPts val="436"/>
              </a:spcBef>
              <a:tabLst/>
            </a:pPr>
            <a:r>
              <a:rPr sz="6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现任山西晋祠宾馆菜肴</a:t>
            </a:r>
            <a:endParaRPr lang="SimHei" altLang="SimHei" sz="600" dirty="0"/>
          </a:p>
          <a:p>
            <a:pPr algn="l" rtl="0" eaLnBrk="0">
              <a:lnSpc>
                <a:spcPct val="124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124000"/>
              </a:lnSpc>
              <a:spcBef>
                <a:spcPts val="2"/>
              </a:spcBef>
              <a:tabLst/>
            </a:pP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出品总监，曾接待过胡</a:t>
            </a:r>
            <a:r>
              <a:rPr sz="600" kern="0" spc="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7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锦涛、温家宝、习近</a:t>
            </a:r>
            <a:r>
              <a:rPr sz="7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6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平、李克强等国家领导</a:t>
            </a:r>
            <a:r>
              <a:rPr sz="600" kern="0" spc="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人。</a:t>
            </a:r>
            <a:endParaRPr lang="SimSun" altLang="SimSun" sz="600" dirty="0"/>
          </a:p>
        </p:txBody>
      </p:sp>
      <p:sp>
        <p:nvSpPr>
          <p:cNvPr id="224" name="textbox 224"/>
          <p:cNvSpPr/>
          <p:nvPr/>
        </p:nvSpPr>
        <p:spPr>
          <a:xfrm>
            <a:off x="618888" y="308685"/>
            <a:ext cx="3023870" cy="26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b="1" kern="0" spc="70" dirty="0">
                <a:solidFill>
                  <a:srgbClr val="FFEE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山西省教育厅直属普通中专学校</a:t>
            </a:r>
            <a:endParaRPr lang="SimHei" altLang="SimHei" sz="1600" dirty="0"/>
          </a:p>
        </p:txBody>
      </p:sp>
      <p:sp>
        <p:nvSpPr>
          <p:cNvPr id="226" name="textbox 226"/>
          <p:cNvSpPr/>
          <p:nvPr/>
        </p:nvSpPr>
        <p:spPr>
          <a:xfrm>
            <a:off x="6070639" y="4816692"/>
            <a:ext cx="861060" cy="6896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566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7000"/>
              </a:lnSpc>
              <a:tabLst/>
            </a:pPr>
            <a:r>
              <a:rPr sz="800" b="1" kern="0" spc="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睢立</a:t>
            </a:r>
            <a:endParaRPr lang="SimHei" altLang="SimHei" sz="800" dirty="0"/>
          </a:p>
          <a:p>
            <a:pPr marL="12700" algn="l" rtl="0" eaLnBrk="0">
              <a:lnSpc>
                <a:spcPct val="95000"/>
              </a:lnSpc>
              <a:spcBef>
                <a:spcPts val="368"/>
              </a:spcBef>
              <a:tabLst/>
            </a:pPr>
            <a:r>
              <a:rPr sz="600" kern="0" spc="4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2018级学生</a:t>
            </a:r>
            <a:endParaRPr lang="SimHei" altLang="SimHei" sz="600" dirty="0"/>
          </a:p>
          <a:p>
            <a:pPr marL="12700" algn="l" rtl="0" eaLnBrk="0">
              <a:lnSpc>
                <a:spcPct val="125000"/>
              </a:lnSpc>
              <a:spcBef>
                <a:spcPts val="459"/>
              </a:spcBef>
              <a:tabLst/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就业单位：眉州东坡酒楼</a:t>
            </a:r>
            <a:r>
              <a:rPr sz="600" kern="0" spc="7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岗位：炒锅</a:t>
            </a:r>
            <a:endParaRPr lang="SimHei" altLang="SimHei" sz="600" dirty="0"/>
          </a:p>
          <a:p>
            <a:pPr algn="l" rtl="0" eaLnBrk="0">
              <a:lnSpc>
                <a:spcPct val="127000"/>
              </a:lnSpc>
              <a:tabLst/>
            </a:pPr>
            <a:endParaRPr lang="Arial" altLang="Arial" sz="200" dirty="0"/>
          </a:p>
          <a:p>
            <a:pPr marL="12700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薪资待遇：6500元左右</a:t>
            </a:r>
            <a:endParaRPr lang="SimSun" altLang="SimSun" sz="600" dirty="0"/>
          </a:p>
        </p:txBody>
      </p:sp>
      <p:sp>
        <p:nvSpPr>
          <p:cNvPr id="228" name="textbox 228"/>
          <p:cNvSpPr/>
          <p:nvPr/>
        </p:nvSpPr>
        <p:spPr>
          <a:xfrm>
            <a:off x="12592108" y="1152337"/>
            <a:ext cx="556259" cy="950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907"/>
              </a:lnSpc>
              <a:tabLst/>
            </a:pP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</a:t>
            </a:r>
            <a:r>
              <a:rPr sz="700" kern="0" spc="-20" dirty="0">
                <a:solidFill>
                  <a:srgbClr val="000000">
                    <a:alpha val="100000"/>
                  </a:srgbClr>
                </a:solidFill>
                <a:latin typeface="FangSong"/>
                <a:ea typeface="FangSong"/>
                <a:cs typeface="FangSong"/>
              </a:rPr>
              <a:t>：张木</a:t>
            </a:r>
            <a:endParaRPr lang="FangSong" altLang="FangSong" sz="700" dirty="0"/>
          </a:p>
          <a:p>
            <a:pPr marL="12700" algn="l" rtl="0" eaLnBrk="0">
              <a:lnSpc>
                <a:spcPct val="100000"/>
              </a:lnSpc>
              <a:spcBef>
                <a:spcPts val="196"/>
              </a:spcBef>
              <a:tabLst/>
            </a:pPr>
            <a:r>
              <a:rPr sz="5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专业：</a:t>
            </a:r>
            <a:endParaRPr lang="SimSun" altLang="SimSun" sz="500" dirty="0"/>
          </a:p>
          <a:p>
            <a:pPr marL="12700" algn="l" rtl="0" eaLnBrk="0">
              <a:lnSpc>
                <a:spcPct val="100000"/>
              </a:lnSpc>
              <a:spcBef>
                <a:spcPts val="6"/>
              </a:spcBef>
              <a:tabLst/>
            </a:pPr>
            <a:r>
              <a:rPr sz="6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机电技</a:t>
            </a:r>
            <a:endParaRPr lang="SimSun" altLang="SimSun" sz="600" dirty="0"/>
          </a:p>
          <a:p>
            <a:pPr marL="12700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6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录取院校：</a:t>
            </a:r>
            <a:endParaRPr lang="SimSun" altLang="SimSun" sz="600" dirty="0"/>
          </a:p>
          <a:p>
            <a:pPr marL="12700" algn="l" rtl="0" eaLnBrk="0">
              <a:lnSpc>
                <a:spcPct val="96000"/>
              </a:lnSpc>
              <a:spcBef>
                <a:spcPts val="1059"/>
              </a:spcBef>
              <a:tabLst/>
            </a:pPr>
            <a:r>
              <a:rPr sz="600" kern="0" spc="-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籍贯：山西临汾</a:t>
            </a:r>
            <a:endParaRPr lang="SimHei" altLang="SimHei" sz="6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6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姓名：邢嘉豪</a:t>
            </a:r>
            <a:endParaRPr lang="SimHei" altLang="SimHei" sz="600" dirty="0"/>
          </a:p>
        </p:txBody>
      </p:sp>
      <p:sp>
        <p:nvSpPr>
          <p:cNvPr id="230" name="textbox 230"/>
          <p:cNvSpPr/>
          <p:nvPr/>
        </p:nvSpPr>
        <p:spPr>
          <a:xfrm>
            <a:off x="13925506" y="1146759"/>
            <a:ext cx="514350" cy="9690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21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14000"/>
              </a:lnSpc>
              <a:tabLst/>
            </a:pPr>
            <a:r>
              <a:rPr sz="7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姓名：赵营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6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专业：</a:t>
            </a:r>
            <a:endParaRPr lang="SimSun" altLang="SimSun" sz="600" dirty="0"/>
          </a:p>
          <a:p>
            <a:pPr marL="12700" algn="l" rtl="0" eaLnBrk="0">
              <a:lnSpc>
                <a:spcPct val="83000"/>
              </a:lnSpc>
              <a:spcBef>
                <a:spcPts val="262"/>
              </a:spcBef>
              <a:tabLst/>
            </a:pPr>
            <a:r>
              <a:rPr sz="6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新媒体运营</a:t>
            </a:r>
            <a:endParaRPr lang="SimSun" altLang="SimSun" sz="600" dirty="0"/>
          </a:p>
          <a:p>
            <a:pPr marL="12700" algn="l" rtl="0" eaLnBrk="0">
              <a:lnSpc>
                <a:spcPts val="854"/>
              </a:lnSpc>
              <a:tabLst/>
            </a:pPr>
            <a:r>
              <a:rPr sz="5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录取院校：</a:t>
            </a:r>
            <a:endParaRPr lang="SimSun" altLang="SimSun" sz="500" dirty="0"/>
          </a:p>
          <a:p>
            <a:pPr marL="12700" algn="l" rtl="0" eaLnBrk="0">
              <a:lnSpc>
                <a:spcPct val="94000"/>
              </a:lnSpc>
              <a:spcBef>
                <a:spcPts val="1150"/>
              </a:spcBef>
              <a:tabLst/>
            </a:pPr>
            <a:r>
              <a:rPr sz="6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籍贯：山西太原</a:t>
            </a:r>
            <a:endParaRPr lang="SimSun" altLang="SimSun" sz="6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53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6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姓名：孙悦薇</a:t>
            </a:r>
            <a:endParaRPr lang="SimSun" altLang="SimSun" sz="600" dirty="0"/>
          </a:p>
        </p:txBody>
      </p:sp>
      <p:sp>
        <p:nvSpPr>
          <p:cNvPr id="232" name="textbox 232"/>
          <p:cNvSpPr/>
          <p:nvPr/>
        </p:nvSpPr>
        <p:spPr>
          <a:xfrm>
            <a:off x="11417275" y="1177839"/>
            <a:ext cx="512444" cy="9378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8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10000"/>
              </a:lnSpc>
              <a:tabLst/>
            </a:pPr>
            <a:r>
              <a:rPr sz="600" kern="0" spc="-6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姓名：王晓雪</a:t>
            </a:r>
            <a:r>
              <a:rPr sz="600" kern="0" spc="1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 </a:t>
            </a:r>
            <a:r>
              <a:rPr sz="6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专业：</a:t>
            </a:r>
            <a:endParaRPr lang="SimSun" altLang="SimSun" sz="600" dirty="0"/>
          </a:p>
          <a:p>
            <a:pPr marL="12700" algn="l" rtl="0" eaLnBrk="0">
              <a:lnSpc>
                <a:spcPct val="95000"/>
              </a:lnSpc>
              <a:spcBef>
                <a:spcPts val="211"/>
              </a:spcBef>
              <a:tabLst/>
            </a:pPr>
            <a:r>
              <a:rPr sz="6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空中乘务</a:t>
            </a:r>
            <a:endParaRPr lang="SimSun" altLang="SimSun" sz="600" dirty="0"/>
          </a:p>
          <a:p>
            <a:pPr marL="12700" algn="l" rtl="0" eaLnBrk="0">
              <a:lnSpc>
                <a:spcPts val="670"/>
              </a:lnSpc>
              <a:spcBef>
                <a:spcPts val="71"/>
              </a:spcBef>
              <a:tabLst/>
            </a:pPr>
            <a:r>
              <a:rPr sz="5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录取院校：</a:t>
            </a:r>
            <a:endParaRPr lang="SimSun" altLang="SimSun" sz="500" dirty="0"/>
          </a:p>
          <a:p>
            <a:pPr marL="12700" algn="l" rtl="0" eaLnBrk="0">
              <a:lnSpc>
                <a:spcPct val="94000"/>
              </a:lnSpc>
              <a:spcBef>
                <a:spcPts val="79"/>
              </a:spcBef>
              <a:tabLst/>
            </a:pPr>
            <a:r>
              <a:rPr sz="6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山西应因科付</a:t>
            </a:r>
            <a:endParaRPr lang="SimSun" altLang="SimSun" sz="600" dirty="0"/>
          </a:p>
          <a:p>
            <a:pPr marL="12700" algn="l" rtl="0" eaLnBrk="0">
              <a:lnSpc>
                <a:spcPct val="96000"/>
              </a:lnSpc>
              <a:spcBef>
                <a:spcPts val="418"/>
              </a:spcBef>
              <a:tabLst/>
            </a:pPr>
            <a:r>
              <a:rPr sz="600" kern="0" spc="-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籍贯：山西吕梁</a:t>
            </a:r>
            <a:endParaRPr lang="SimHei" altLang="SimHei" sz="6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55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600" kern="0" spc="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姓名：乔倩</a:t>
            </a:r>
            <a:endParaRPr lang="SimHei" altLang="SimHei" sz="600" dirty="0"/>
          </a:p>
        </p:txBody>
      </p:sp>
      <p:sp>
        <p:nvSpPr>
          <p:cNvPr id="234" name="textbox 234"/>
          <p:cNvSpPr/>
          <p:nvPr/>
        </p:nvSpPr>
        <p:spPr>
          <a:xfrm>
            <a:off x="8299465" y="4855293"/>
            <a:ext cx="2089150" cy="264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1600" kern="0" spc="15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&gt;</a:t>
            </a:r>
            <a:r>
              <a:rPr sz="1600" kern="0" spc="38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</a:t>
            </a:r>
            <a:r>
              <a:rPr sz="1600" b="1" kern="0" spc="150" dirty="0">
                <a:solidFill>
                  <a:srgbClr val="006521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参军入伍国防风采</a:t>
            </a:r>
            <a:endParaRPr lang="SimHei" altLang="SimHei" sz="1600" dirty="0"/>
          </a:p>
        </p:txBody>
      </p:sp>
      <p:pic>
        <p:nvPicPr>
          <p:cNvPr id="236" name="picture 2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46128" y="1149381"/>
            <a:ext cx="844665" cy="184089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12592109" y="2396773"/>
            <a:ext cx="584200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41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132000"/>
              </a:lnSpc>
              <a:tabLst/>
            </a:pPr>
            <a:r>
              <a:rPr sz="5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山西工程科技职：</a:t>
            </a:r>
            <a:r>
              <a:rPr sz="500" kern="0" spc="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  </a:t>
            </a:r>
            <a:r>
              <a:rPr sz="600" kern="0" spc="-30" dirty="0">
                <a:solidFill>
                  <a:srgbClr val="000000">
                    <a:alpha val="100000"/>
                  </a:srgbClr>
                </a:solidFill>
                <a:latin typeface="SimHei"/>
                <a:ea typeface="SimHei"/>
                <a:cs typeface="SimHei"/>
              </a:rPr>
              <a:t>籍贯：山西忻州</a:t>
            </a:r>
            <a:endParaRPr lang="SimHei" altLang="SimHei" sz="600" dirty="0"/>
          </a:p>
        </p:txBody>
      </p:sp>
      <p:sp>
        <p:nvSpPr>
          <p:cNvPr id="240" name="textbox 240"/>
          <p:cNvSpPr/>
          <p:nvPr/>
        </p:nvSpPr>
        <p:spPr>
          <a:xfrm>
            <a:off x="4895807" y="4798348"/>
            <a:ext cx="223520" cy="280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650"/>
              </a:lnSpc>
              <a:tabLst/>
            </a:pPr>
            <a:r>
              <a:rPr sz="400" kern="0" spc="-60" dirty="0">
                <a:solidFill>
                  <a:srgbClr val="FFFFFF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能</a:t>
            </a:r>
            <a:r>
              <a:rPr sz="400" kern="0" spc="-50" dirty="0">
                <a:solidFill>
                  <a:srgbClr val="FFFFFF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大</a:t>
            </a:r>
            <a:r>
              <a:rPr sz="400" kern="0" spc="-10" dirty="0">
                <a:solidFill>
                  <a:srgbClr val="FFFFFF">
                    <a:alpha val="100000"/>
                  </a:srgbClr>
                </a:solidFill>
                <a:latin typeface="YouYuan"/>
                <a:ea typeface="YouYuan"/>
                <a:cs typeface="YouYuan"/>
              </a:rPr>
              <a:t>尽</a:t>
            </a:r>
            <a:endParaRPr lang="YouYuan" altLang="YouYuan" sz="400" dirty="0"/>
          </a:p>
          <a:p>
            <a:pPr marL="12700" algn="l" rtl="0" eaLnBrk="0">
              <a:lnSpc>
                <a:spcPts val="1350"/>
              </a:lnSpc>
              <a:tabLst/>
            </a:pPr>
            <a:r>
              <a:rPr sz="600" kern="0" spc="-10" dirty="0">
                <a:solidFill>
                  <a:srgbClr val="FFFFFF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*</a:t>
            </a:r>
            <a:endParaRPr lang="SimSun" altLang="SimSun" sz="600" dirty="0"/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877468" y="993957"/>
            <a:ext cx="255825" cy="71556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740443" y="4813258"/>
            <a:ext cx="152432" cy="101631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794259" y="5168865"/>
            <a:ext cx="222207" cy="57206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12865075" y="2810787"/>
            <a:ext cx="121920" cy="140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6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郑</a:t>
            </a:r>
            <a:endParaRPr lang="SimSun" altLang="SimSun" sz="800" dirty="0"/>
          </a:p>
        </p:txBody>
      </p:sp>
      <p:sp>
        <p:nvSpPr>
          <p:cNvPr id="250" name="textbox 250"/>
          <p:cNvSpPr/>
          <p:nvPr/>
        </p:nvSpPr>
        <p:spPr>
          <a:xfrm>
            <a:off x="4946719" y="5355936"/>
            <a:ext cx="70485" cy="156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1027"/>
              </a:lnSpc>
              <a:tabLst/>
            </a:pP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n</a:t>
            </a:r>
            <a:endParaRPr lang="Times New Roman" altLang="Times New Roman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2024-04-12T16:42:31Z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2024-04-12T16:42:45</vt:filetime>
  </property>
  <property fmtid="{D5CDD505-2E9C-101B-9397-08002B2CF9AE}" pid="4" name="UsrData">
    <vt:lpwstr>6618f3e63e5cca001f9df407wl</vt:lpwstr>
  </property>
</Properties>
</file>